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2"/>
  </p:notesMasterIdLst>
  <p:handoutMasterIdLst>
    <p:handoutMasterId r:id="rId203"/>
  </p:handoutMasterIdLst>
  <p:sldIdLst>
    <p:sldId id="637" r:id="rId2"/>
    <p:sldId id="257" r:id="rId3"/>
    <p:sldId id="594" r:id="rId4"/>
    <p:sldId id="566" r:id="rId5"/>
    <p:sldId id="567" r:id="rId6"/>
    <p:sldId id="589" r:id="rId7"/>
    <p:sldId id="585" r:id="rId8"/>
    <p:sldId id="633" r:id="rId9"/>
    <p:sldId id="595" r:id="rId10"/>
    <p:sldId id="625" r:id="rId11"/>
    <p:sldId id="622" r:id="rId12"/>
    <p:sldId id="624" r:id="rId13"/>
    <p:sldId id="623" r:id="rId14"/>
    <p:sldId id="627" r:id="rId15"/>
    <p:sldId id="626" r:id="rId16"/>
    <p:sldId id="620" r:id="rId17"/>
    <p:sldId id="630" r:id="rId18"/>
    <p:sldId id="621" r:id="rId19"/>
    <p:sldId id="631" r:id="rId20"/>
    <p:sldId id="561" r:id="rId21"/>
    <p:sldId id="580" r:id="rId22"/>
    <p:sldId id="578" r:id="rId23"/>
    <p:sldId id="640" r:id="rId24"/>
    <p:sldId id="611" r:id="rId25"/>
    <p:sldId id="613" r:id="rId26"/>
    <p:sldId id="614" r:id="rId27"/>
    <p:sldId id="615" r:id="rId28"/>
    <p:sldId id="616" r:id="rId29"/>
    <p:sldId id="569" r:id="rId30"/>
    <p:sldId id="618" r:id="rId31"/>
    <p:sldId id="619" r:id="rId32"/>
    <p:sldId id="617" r:id="rId33"/>
    <p:sldId id="571" r:id="rId34"/>
    <p:sldId id="638" r:id="rId35"/>
    <p:sldId id="586" r:id="rId36"/>
    <p:sldId id="591" r:id="rId37"/>
    <p:sldId id="605" r:id="rId38"/>
    <p:sldId id="639" r:id="rId39"/>
    <p:sldId id="590" r:id="rId40"/>
    <p:sldId id="600" r:id="rId41"/>
    <p:sldId id="263" r:id="rId42"/>
    <p:sldId id="266" r:id="rId43"/>
    <p:sldId id="496" r:id="rId44"/>
    <p:sldId id="602" r:id="rId45"/>
    <p:sldId id="604" r:id="rId46"/>
    <p:sldId id="509" r:id="rId47"/>
    <p:sldId id="497" r:id="rId48"/>
    <p:sldId id="499" r:id="rId49"/>
    <p:sldId id="500" r:id="rId50"/>
    <p:sldId id="508" r:id="rId51"/>
    <p:sldId id="536" r:id="rId52"/>
    <p:sldId id="286" r:id="rId53"/>
    <p:sldId id="260" r:id="rId54"/>
    <p:sldId id="545" r:id="rId55"/>
    <p:sldId id="546" r:id="rId56"/>
    <p:sldId id="507" r:id="rId57"/>
    <p:sldId id="276" r:id="rId58"/>
    <p:sldId id="277" r:id="rId59"/>
    <p:sldId id="547" r:id="rId60"/>
    <p:sldId id="287" r:id="rId61"/>
    <p:sldId id="279" r:id="rId62"/>
    <p:sldId id="510" r:id="rId63"/>
    <p:sldId id="280" r:id="rId64"/>
    <p:sldId id="511" r:id="rId65"/>
    <p:sldId id="281" r:id="rId66"/>
    <p:sldId id="282" r:id="rId67"/>
    <p:sldId id="283" r:id="rId68"/>
    <p:sldId id="501" r:id="rId69"/>
    <p:sldId id="284" r:id="rId70"/>
    <p:sldId id="502" r:id="rId71"/>
    <p:sldId id="503" r:id="rId72"/>
    <p:sldId id="285" r:id="rId73"/>
    <p:sldId id="275" r:id="rId74"/>
    <p:sldId id="515" r:id="rId75"/>
    <p:sldId id="513" r:id="rId76"/>
    <p:sldId id="516" r:id="rId77"/>
    <p:sldId id="517" r:id="rId78"/>
    <p:sldId id="514" r:id="rId79"/>
    <p:sldId id="518" r:id="rId80"/>
    <p:sldId id="519" r:id="rId81"/>
    <p:sldId id="520" r:id="rId82"/>
    <p:sldId id="548" r:id="rId83"/>
    <p:sldId id="290" r:id="rId84"/>
    <p:sldId id="291" r:id="rId85"/>
    <p:sldId id="292" r:id="rId86"/>
    <p:sldId id="296" r:id="rId87"/>
    <p:sldId id="297" r:id="rId88"/>
    <p:sldId id="298" r:id="rId89"/>
    <p:sldId id="300" r:id="rId90"/>
    <p:sldId id="301" r:id="rId91"/>
    <p:sldId id="302" r:id="rId92"/>
    <p:sldId id="304" r:id="rId93"/>
    <p:sldId id="521" r:id="rId94"/>
    <p:sldId id="311" r:id="rId95"/>
    <p:sldId id="312" r:id="rId96"/>
    <p:sldId id="549" r:id="rId97"/>
    <p:sldId id="313" r:id="rId98"/>
    <p:sldId id="550" r:id="rId99"/>
    <p:sldId id="314" r:id="rId100"/>
    <p:sldId id="316" r:id="rId101"/>
    <p:sldId id="315" r:id="rId102"/>
    <p:sldId id="525" r:id="rId103"/>
    <p:sldId id="342" r:id="rId104"/>
    <p:sldId id="317" r:id="rId105"/>
    <p:sldId id="318" r:id="rId106"/>
    <p:sldId id="526" r:id="rId107"/>
    <p:sldId id="524" r:id="rId108"/>
    <p:sldId id="522" r:id="rId109"/>
    <p:sldId id="535" r:id="rId110"/>
    <p:sldId id="319" r:id="rId111"/>
    <p:sldId id="320" r:id="rId112"/>
    <p:sldId id="321" r:id="rId113"/>
    <p:sldId id="322" r:id="rId114"/>
    <p:sldId id="343" r:id="rId115"/>
    <p:sldId id="323" r:id="rId116"/>
    <p:sldId id="527" r:id="rId117"/>
    <p:sldId id="528" r:id="rId118"/>
    <p:sldId id="324" r:id="rId119"/>
    <p:sldId id="325" r:id="rId120"/>
    <p:sldId id="326" r:id="rId121"/>
    <p:sldId id="329" r:id="rId122"/>
    <p:sldId id="330" r:id="rId123"/>
    <p:sldId id="331" r:id="rId124"/>
    <p:sldId id="346" r:id="rId125"/>
    <p:sldId id="332" r:id="rId126"/>
    <p:sldId id="333" r:id="rId127"/>
    <p:sldId id="338" r:id="rId128"/>
    <p:sldId id="335" r:id="rId129"/>
    <p:sldId id="334" r:id="rId130"/>
    <p:sldId id="364" r:id="rId131"/>
    <p:sldId id="534" r:id="rId132"/>
    <p:sldId id="339" r:id="rId133"/>
    <p:sldId id="537" r:id="rId134"/>
    <p:sldId id="538" r:id="rId135"/>
    <p:sldId id="539" r:id="rId136"/>
    <p:sldId id="540" r:id="rId137"/>
    <p:sldId id="541" r:id="rId138"/>
    <p:sldId id="552" r:id="rId139"/>
    <p:sldId id="542" r:id="rId140"/>
    <p:sldId id="529" r:id="rId141"/>
    <p:sldId id="530" r:id="rId142"/>
    <p:sldId id="543" r:id="rId143"/>
    <p:sldId id="531" r:id="rId144"/>
    <p:sldId id="369" r:id="rId145"/>
    <p:sldId id="359" r:id="rId146"/>
    <p:sldId id="378" r:id="rId147"/>
    <p:sldId id="360" r:id="rId148"/>
    <p:sldId id="361" r:id="rId149"/>
    <p:sldId id="554" r:id="rId150"/>
    <p:sldId id="362" r:id="rId151"/>
    <p:sldId id="363" r:id="rId152"/>
    <p:sldId id="370" r:id="rId153"/>
    <p:sldId id="555" r:id="rId154"/>
    <p:sldId id="379" r:id="rId155"/>
    <p:sldId id="372" r:id="rId156"/>
    <p:sldId id="373" r:id="rId157"/>
    <p:sldId id="374" r:id="rId158"/>
    <p:sldId id="381" r:id="rId159"/>
    <p:sldId id="375" r:id="rId160"/>
    <p:sldId id="376" r:id="rId161"/>
    <p:sldId id="382" r:id="rId162"/>
    <p:sldId id="383" r:id="rId163"/>
    <p:sldId id="384" r:id="rId164"/>
    <p:sldId id="385" r:id="rId165"/>
    <p:sldId id="386" r:id="rId166"/>
    <p:sldId id="387" r:id="rId167"/>
    <p:sldId id="388" r:id="rId168"/>
    <p:sldId id="389" r:id="rId169"/>
    <p:sldId id="390" r:id="rId170"/>
    <p:sldId id="391" r:id="rId171"/>
    <p:sldId id="412" r:id="rId172"/>
    <p:sldId id="477" r:id="rId173"/>
    <p:sldId id="463" r:id="rId174"/>
    <p:sldId id="464" r:id="rId175"/>
    <p:sldId id="465" r:id="rId176"/>
    <p:sldId id="466" r:id="rId177"/>
    <p:sldId id="467" r:id="rId178"/>
    <p:sldId id="468" r:id="rId179"/>
    <p:sldId id="469" r:id="rId180"/>
    <p:sldId id="470" r:id="rId181"/>
    <p:sldId id="471" r:id="rId182"/>
    <p:sldId id="472" r:id="rId183"/>
    <p:sldId id="473" r:id="rId184"/>
    <p:sldId id="478" r:id="rId185"/>
    <p:sldId id="479" r:id="rId186"/>
    <p:sldId id="480" r:id="rId187"/>
    <p:sldId id="481" r:id="rId188"/>
    <p:sldId id="482" r:id="rId189"/>
    <p:sldId id="483" r:id="rId190"/>
    <p:sldId id="484" r:id="rId191"/>
    <p:sldId id="485" r:id="rId192"/>
    <p:sldId id="486" r:id="rId193"/>
    <p:sldId id="487" r:id="rId194"/>
    <p:sldId id="488" r:id="rId195"/>
    <p:sldId id="489" r:id="rId196"/>
    <p:sldId id="490" r:id="rId197"/>
    <p:sldId id="491" r:id="rId198"/>
    <p:sldId id="492" r:id="rId199"/>
    <p:sldId id="493" r:id="rId200"/>
    <p:sldId id="494" r:id="rId2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ячеслав Лапин" initials="ВЛ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95C851"/>
    <a:srgbClr val="89C340"/>
    <a:srgbClr val="464547"/>
    <a:srgbClr val="000000"/>
    <a:srgbClr val="000080"/>
    <a:srgbClr val="660E7A"/>
    <a:srgbClr val="3F3F3F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4533" autoAdjust="0"/>
  </p:normalViewPr>
  <p:slideViewPr>
    <p:cSldViewPr>
      <p:cViewPr varScale="1">
        <p:scale>
          <a:sx n="88" d="100"/>
          <a:sy n="88" d="100"/>
        </p:scale>
        <p:origin x="710" y="58"/>
      </p:cViewPr>
      <p:guideLst>
        <p:guide orient="horz" pos="72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2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handoutMaster" Target="handoutMasters/handoutMaster1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1ABD1-0DEA-486D-A02C-CE0FB6B3BAA0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3051B-C6B5-44E2-8544-AD0AA6F1BBA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52400" y="124206"/>
            <a:ext cx="1600200" cy="4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68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2AF87-3238-4C07-840E-74A8A3502943}" type="datetimeFigureOut">
              <a:rPr lang="en-US" smtClean="0"/>
              <a:pPr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34B46-4A0F-491A-A398-B220DCB32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52400" y="124206"/>
            <a:ext cx="1600200" cy="4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34B46-4A0F-491A-A398-B220DCB32F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5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34B46-4A0F-491A-A398-B220DCB32F6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3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0699"/>
          </a:xfrm>
          <a:prstGeom prst="rect">
            <a:avLst/>
          </a:prstGeom>
        </p:spPr>
      </p:pic>
      <p:sp>
        <p:nvSpPr>
          <p:cNvPr id="17" name="Rectangle 6"/>
          <p:cNvSpPr>
            <a:spLocks noChangeArrowheads="1"/>
          </p:cNvSpPr>
          <p:nvPr userDrawn="1"/>
        </p:nvSpPr>
        <p:spPr bwMode="auto">
          <a:xfrm>
            <a:off x="-6862" y="6590508"/>
            <a:ext cx="5053046" cy="267492"/>
          </a:xfrm>
          <a:prstGeom prst="rect">
            <a:avLst/>
          </a:prstGeom>
          <a:solidFill>
            <a:srgbClr val="95C8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sz="180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5046184" y="6590508"/>
            <a:ext cx="7152678" cy="267492"/>
          </a:xfrm>
          <a:prstGeom prst="rect">
            <a:avLst/>
          </a:prstGeom>
          <a:solidFill>
            <a:srgbClr val="46464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00" y="6590507"/>
            <a:ext cx="722585" cy="28637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0" y="2895600"/>
            <a:ext cx="568863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lang="en-US" sz="2000" b="0" kern="1200" baseline="0" dirty="0" smtClean="0">
                <a:solidFill>
                  <a:schemeClr val="accent6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</a:t>
            </a:r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159896" y="1304926"/>
            <a:ext cx="6624736" cy="1323439"/>
          </a:xfrm>
          <a:prstGeom prst="rect">
            <a:avLst/>
          </a:prstGeom>
          <a:noFill/>
          <a:effectLst/>
        </p:spPr>
        <p:txBody>
          <a:bodyPr wrap="square" anchor="t">
            <a:spAutoFit/>
          </a:bodyPr>
          <a:lstStyle>
            <a:lvl1pPr marL="180975" indent="0" algn="l">
              <a:tabLst/>
              <a:defRPr sz="4000" b="1" i="0" cap="all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/>
              <a:t>ALL </a:t>
            </a:r>
            <a:r>
              <a:rPr lang="en-US" smtClean="0"/>
              <a:t>CAPS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7536160" y="4191000"/>
            <a:ext cx="4046240" cy="106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600" b="1" kern="1200" baseline="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1800" b="1" kern="1200" baseline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800" b="1" kern="1200" baseline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800" b="1" kern="1200" baseline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800" b="1" kern="1200" baseline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Author Position</a:t>
            </a:r>
          </a:p>
          <a:p>
            <a:pPr lvl="0"/>
            <a:r>
              <a:rPr lang="en-US" dirty="0"/>
              <a:t>Author Contact Email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159896" y="614982"/>
            <a:ext cx="2032000" cy="533400"/>
          </a:xfrm>
          <a:prstGeom prst="rect">
            <a:avLst/>
          </a:prstGeom>
          <a:solidFill>
            <a:srgbClr val="464547"/>
          </a:solidFill>
        </p:spPr>
        <p:txBody>
          <a:bodyPr/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/>
              <a:t>CODE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078136" y="4190999"/>
            <a:ext cx="1071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Authors:</a:t>
            </a:r>
            <a:endParaRPr lang="en-US" sz="1600" b="1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4599" y="6581858"/>
            <a:ext cx="2758200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2016 © EPAM Systems, RD Dep.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2491" y="6590509"/>
            <a:ext cx="1088444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36013D82-3B92-4BC6-A819-A7803D760D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13"/>
          <p:cNvSpPr>
            <a:spLocks noGrp="1"/>
          </p:cNvSpPr>
          <p:nvPr>
            <p:ph type="dt" sz="half" idx="2"/>
          </p:nvPr>
        </p:nvSpPr>
        <p:spPr>
          <a:xfrm>
            <a:off x="8107495" y="6590508"/>
            <a:ext cx="1056117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91A96-557C-9345-B429-77CBCB03D455}" type="datetime1">
              <a:rPr lang="ru-RU" smtClean="0"/>
              <a:t>04.04.2018</a:t>
            </a:fld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648060" y="4529553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  <a:latin typeface="Mistral" charset="0"/>
                <a:ea typeface="Mistral" charset="0"/>
                <a:cs typeface="Mistral" charset="0"/>
              </a:rPr>
              <a:t>Training.ru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Mistral" charset="0"/>
              <a:ea typeface="Mistral" charset="0"/>
              <a:cs typeface="Mistr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684" y="83886"/>
            <a:ext cx="983432" cy="6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1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-6864" y="0"/>
            <a:ext cx="12198864" cy="692696"/>
          </a:xfrm>
          <a:prstGeom prst="rect">
            <a:avLst/>
          </a:prstGeom>
        </p:spPr>
        <p:txBody>
          <a:bodyPr anchor="ctr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9753600" cy="4800600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rgbClr val="464547"/>
              </a:buClr>
              <a:buSzPct val="100000"/>
              <a:buFont typeface="+mj-lt"/>
              <a:buAutoNum type="arabicPeriod"/>
              <a:defRPr sz="1600" b="1"/>
            </a:lvl1pPr>
            <a:lvl2pPr marL="798513" indent="-341313">
              <a:buClr>
                <a:srgbClr val="95C851"/>
              </a:buClr>
              <a:buSzPct val="120000"/>
              <a:buFont typeface="Wingdings" pitchFamily="2" charset="2"/>
              <a:buChar char="§"/>
              <a:tabLst>
                <a:tab pos="798513" algn="l"/>
              </a:tabLst>
              <a:defRPr sz="1600"/>
            </a:lvl2pPr>
            <a:lvl3pPr marL="1223963" indent="-342900">
              <a:buClr>
                <a:schemeClr val="accent1">
                  <a:lumMod val="75000"/>
                </a:schemeClr>
              </a:buClr>
              <a:buSzPct val="100000"/>
              <a:buFont typeface="+mj-lt"/>
              <a:buAutoNum type="arabicPeriod"/>
              <a:defRPr/>
            </a:lvl3pPr>
            <a:lvl4pPr marL="1673225" indent="-342900">
              <a:buClr>
                <a:schemeClr val="accent1">
                  <a:lumMod val="75000"/>
                </a:schemeClr>
              </a:buClr>
              <a:buSzPct val="100000"/>
              <a:buFont typeface="+mj-lt"/>
              <a:buAutoNum type="arabicPeriod"/>
              <a:tabLst>
                <a:tab pos="1611313" algn="l"/>
              </a:tabLst>
              <a:defRPr/>
            </a:lvl4pPr>
            <a:lvl5pPr marL="2222500" indent="-342900">
              <a:buClr>
                <a:schemeClr val="accent1">
                  <a:lumMod val="75000"/>
                </a:schemeClr>
              </a:buClr>
              <a:buSzPct val="100000"/>
              <a:buFont typeface="+mj-lt"/>
              <a:buAutoNum type="arabicPeriod"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1736" y="6590508"/>
            <a:ext cx="2758200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2016 © EPAM Systems, RD Dep.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2491" y="6590509"/>
            <a:ext cx="1088444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36013D82-3B92-4BC6-A819-A7803D760D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13"/>
          <p:cNvSpPr>
            <a:spLocks noGrp="1"/>
          </p:cNvSpPr>
          <p:nvPr>
            <p:ph type="dt" sz="half" idx="2"/>
          </p:nvPr>
        </p:nvSpPr>
        <p:spPr>
          <a:xfrm>
            <a:off x="8107495" y="6590508"/>
            <a:ext cx="1056117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72A17-E2E0-7F40-9F32-0783CF072734}" type="datetime1">
              <a:rPr lang="ru-RU" smtClean="0"/>
              <a:t>04.04.2018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43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64" y="0"/>
            <a:ext cx="12198864" cy="692696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19200" y="1219200"/>
            <a:ext cx="9753600" cy="48006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95C851"/>
              </a:buClr>
              <a:buSzPct val="140000"/>
              <a:buFont typeface="Wingdings" pitchFamily="2" charset="2"/>
              <a:buChar char="§"/>
              <a:defRPr/>
            </a:lvl1pPr>
            <a:lvl2pPr marL="742950" indent="-285750">
              <a:buClr>
                <a:srgbClr val="95C851"/>
              </a:buClr>
              <a:buSzPct val="140000"/>
              <a:buFont typeface="Arial" pitchFamily="34" charset="0"/>
              <a:buChar char="•"/>
              <a:defRPr/>
            </a:lvl2pPr>
            <a:lvl3pPr marL="1166813" indent="-285750">
              <a:buClr>
                <a:srgbClr val="95C851"/>
              </a:buClr>
              <a:buSzPct val="140000"/>
              <a:buFont typeface="Arial" pitchFamily="34" charset="0"/>
              <a:buChar char="›"/>
              <a:defRPr/>
            </a:lvl3pPr>
            <a:lvl4pPr marL="1611313" indent="-280988">
              <a:buClr>
                <a:srgbClr val="95C851"/>
              </a:buClr>
              <a:buSzPct val="100000"/>
              <a:buFont typeface="Arial" pitchFamily="34" charset="0"/>
              <a:buChar char="―"/>
              <a:tabLst>
                <a:tab pos="1611313" algn="l"/>
              </a:tabLst>
              <a:defRPr/>
            </a:lvl4pPr>
            <a:lvl5pPr marL="1879600" indent="0">
              <a:buClr>
                <a:schemeClr val="accent1">
                  <a:lumMod val="75000"/>
                </a:schemeClr>
              </a:buCl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1736" y="6590508"/>
            <a:ext cx="2758200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2016 © EPAM Systems, RD Dep.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2491" y="6590509"/>
            <a:ext cx="1088444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36013D82-3B92-4BC6-A819-A7803D760D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13"/>
          <p:cNvSpPr>
            <a:spLocks noGrp="1"/>
          </p:cNvSpPr>
          <p:nvPr>
            <p:ph type="dt" sz="half" idx="2"/>
          </p:nvPr>
        </p:nvSpPr>
        <p:spPr>
          <a:xfrm>
            <a:off x="8107495" y="6590508"/>
            <a:ext cx="1056117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3DF2B-E7D1-AB42-9D64-085DF7675552}" type="datetime1">
              <a:rPr lang="ru-RU" smtClean="0"/>
              <a:t>04.04.2018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49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64" y="0"/>
            <a:ext cx="12198864" cy="69269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1736" y="6590508"/>
            <a:ext cx="2758200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2016 © EPAM Systems, RD Dep.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2491" y="6590509"/>
            <a:ext cx="1088444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36013D82-3B92-4BC6-A819-A7803D760D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2"/>
          </p:nvPr>
        </p:nvSpPr>
        <p:spPr>
          <a:xfrm>
            <a:off x="8107495" y="6590508"/>
            <a:ext cx="1056117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FF853-54FF-BD46-B567-B7C726B2F9DC}" type="datetime1">
              <a:rPr lang="ru-RU" smtClean="0"/>
              <a:t>04.04.2018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78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1736" y="6590508"/>
            <a:ext cx="2758200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2016 © EPAM Systems, RD Dep.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2491" y="6590509"/>
            <a:ext cx="1088444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36013D82-3B92-4BC6-A819-A7803D760D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2"/>
          </p:nvPr>
        </p:nvSpPr>
        <p:spPr>
          <a:xfrm>
            <a:off x="8107495" y="6590508"/>
            <a:ext cx="1056117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C987D-4809-2B41-9A8F-E0061330F65B}" type="datetime1">
              <a:rPr lang="ru-RU" smtClean="0"/>
              <a:t>04.04.2018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-1"/>
            <a:ext cx="3099599" cy="6858001"/>
          </a:xfrm>
          <a:prstGeom prst="rect">
            <a:avLst/>
          </a:prstGeom>
        </p:spPr>
      </p:pic>
      <p:pic>
        <p:nvPicPr>
          <p:cNvPr id="8" name="Picture Placeholder 6" descr="Pattern_pp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2"/>
            <a:ext cx="9144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8400" y="2514601"/>
            <a:ext cx="8534400" cy="1438275"/>
          </a:xfrm>
          <a:prstGeom prst="rect">
            <a:avLst/>
          </a:prstGeom>
          <a:solidFill>
            <a:srgbClr val="89C340"/>
          </a:solidFill>
        </p:spPr>
        <p:txBody>
          <a:bodyPr anchor="t">
            <a:noAutofit/>
          </a:bodyPr>
          <a:lstStyle>
            <a:lvl1pPr marL="180975" indent="0" algn="l">
              <a:tabLst/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ALL CAPS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12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rgbClr val="95C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38400" y="2590800"/>
            <a:ext cx="9144000" cy="1143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2000" b="0" kern="1200" baseline="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438400" y="762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СПАСИБО</a:t>
            </a:r>
            <a:r>
              <a:rPr lang="ru-RU" sz="3200" b="1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ЗА ВНИМАНИЕ!</a:t>
            </a:r>
            <a:endParaRPr lang="en-US" sz="3200" b="1" baseline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en-US" sz="3200" b="1" baseline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ru-RU" sz="3200" b="1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ВОПРОСЫ?</a:t>
            </a:r>
            <a:endParaRPr lang="en-US" sz="32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4114800"/>
            <a:ext cx="7924800" cy="106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600" b="1" kern="1200" baseline="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1800" b="1" kern="1200" baseline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800" b="1" kern="1200" baseline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800" b="1" kern="1200" baseline="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800" b="1" kern="1200" baseline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Author Position</a:t>
            </a:r>
          </a:p>
          <a:p>
            <a:pPr lvl="0"/>
            <a:r>
              <a:rPr lang="en-US" dirty="0"/>
              <a:t>Author Contact Email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438401" y="4114800"/>
            <a:ext cx="1071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Authors:</a:t>
            </a:r>
            <a:endParaRPr lang="en-US" sz="1600" b="1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1736" y="6590508"/>
            <a:ext cx="2758200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2016 © EPAM Systems, RD Dep.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2491" y="6590509"/>
            <a:ext cx="1088444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36013D82-3B92-4BC6-A819-A7803D760D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2"/>
          </p:nvPr>
        </p:nvSpPr>
        <p:spPr>
          <a:xfrm>
            <a:off x="8107495" y="6590508"/>
            <a:ext cx="1056117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05CF7-A0AD-5240-9842-EF95D4FF8FFD}" type="datetime1">
              <a:rPr lang="ru-RU" smtClean="0"/>
              <a:t>04.04.2018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16632"/>
            <a:ext cx="1415480" cy="97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55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-6863" y="6590508"/>
            <a:ext cx="4177921" cy="267492"/>
          </a:xfrm>
          <a:prstGeom prst="rect">
            <a:avLst/>
          </a:prstGeom>
          <a:solidFill>
            <a:srgbClr val="95C8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sz="1800"/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2456936" y="6590508"/>
            <a:ext cx="9744000" cy="267492"/>
          </a:xfrm>
          <a:prstGeom prst="rect">
            <a:avLst/>
          </a:prstGeom>
          <a:solidFill>
            <a:srgbClr val="46464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1736" y="6590508"/>
            <a:ext cx="2758200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2016 © EPAM Systems, RD Dep.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2491" y="6590509"/>
            <a:ext cx="1088444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36013D82-3B92-4BC6-A819-A7803D760D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00" y="6590508"/>
            <a:ext cx="722585" cy="286373"/>
          </a:xfrm>
          <a:prstGeom prst="rect">
            <a:avLst/>
          </a:prstGeom>
        </p:spPr>
      </p:pic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-6864" y="1"/>
            <a:ext cx="12198864" cy="69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07495" y="6590508"/>
            <a:ext cx="1056117" cy="26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846C3-0904-CA4C-A610-E306F6ACD12F}" type="datetime1">
              <a:rPr lang="ru-RU" smtClean="0"/>
              <a:t>04.04.2018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8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77" r:id="rId4"/>
    <p:sldLayoutId id="2147483678" r:id="rId5"/>
    <p:sldLayoutId id="2147483651" r:id="rId6"/>
    <p:sldLayoutId id="2147483676" r:id="rId7"/>
  </p:sldLayoutIdLst>
  <p:timing>
    <p:tnLst>
      <p:par>
        <p:cTn id="1" dur="indefinite" restart="never" nodeType="tmRoot"/>
      </p:par>
    </p:tnLst>
  </p:timing>
  <p:hf hdr="0" dt="0"/>
  <p:txStyles>
    <p:titleStyle>
      <a:lvl1pPr marL="0" indent="180975" algn="l" defTabSz="914400" rtl="0" eaLnBrk="1" latinLnBrk="0" hangingPunct="1">
        <a:spcBef>
          <a:spcPct val="0"/>
        </a:spcBef>
        <a:buNone/>
        <a:tabLst/>
        <a:defRPr lang="en-US" sz="2000" b="1" kern="1200" dirty="0">
          <a:solidFill>
            <a:srgbClr val="464547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ru.wikipedia.org/wiki/%D0%90%D0%BD%D0%B3%D0%BB%D0%B8%D0%B9%D1%81%D0%BA%D0%B8%D0%B9_%D1%8F%D0%B7%D1%8B%D0%BA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codeconvtoc-136057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jcp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cp.org/en/procedures/overview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specs/jls/se9/jls9.pdf" TargetMode="External"/><Relationship Id="rId2" Type="http://schemas.openxmlformats.org/officeDocument/2006/relationships/hyperlink" Target="https://docs.oracle.com/javase/specs/jls/se8/jls8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specs/jvms/se9/jvms9.pdf" TargetMode="External"/><Relationship Id="rId2" Type="http://schemas.openxmlformats.org/officeDocument/2006/relationships/hyperlink" Target="https://docs.oracle.com/javase/specs/jvms/se8/jvms8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&#1057;&#1087;&#1080;&#1089;&#1086;&#1082;_&#1074;&#1080;&#1088;&#1090;&#1091;&#1072;&#1083;&#1100;&#1085;&#1099;&#1093;_&#1084;&#1072;&#1096;&#1080;&#1085;_Java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tiobe.com/index.php/content/paperinfo/tpci/index.html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385916" y="3372141"/>
            <a:ext cx="5398716" cy="707886"/>
          </a:xfrm>
        </p:spPr>
        <p:txBody>
          <a:bodyPr/>
          <a:lstStyle/>
          <a:p>
            <a:r>
              <a:rPr lang="ru-RU" dirty="0"/>
              <a:t>Основы языка программирования</a:t>
            </a:r>
            <a:br>
              <a:rPr lang="ru-RU" dirty="0"/>
            </a:br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/>
              <a:t>и платформы </a:t>
            </a:r>
            <a:r>
              <a:rPr lang="ru-RU" dirty="0" err="1"/>
              <a:t>Java</a:t>
            </a:r>
            <a:r>
              <a:rPr lang="ru-RU" dirty="0"/>
              <a:t> SE для начинающих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9896" y="1304926"/>
            <a:ext cx="6441039" cy="1938992"/>
          </a:xfrm>
          <a:ln>
            <a:noFill/>
          </a:ln>
        </p:spPr>
        <p:txBody>
          <a:bodyPr wrap="square">
            <a:spAutoFit/>
          </a:bodyPr>
          <a:lstStyle/>
          <a:p>
            <a:pPr marL="12700"/>
            <a:r>
              <a:rPr lang="en-US" dirty="0"/>
              <a:t>Java </a:t>
            </a:r>
            <a:r>
              <a:rPr lang="en-US" dirty="0" smtClean="0"/>
              <a:t>Fundamentals 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207112" y="4230350"/>
            <a:ext cx="4046240" cy="2209836"/>
          </a:xfrm>
        </p:spPr>
        <p:txBody>
          <a:bodyPr>
            <a:spAutoFit/>
          </a:bodyPr>
          <a:lstStyle/>
          <a:p>
            <a:r>
              <a:rPr lang="en-US" dirty="0"/>
              <a:t>Olga </a:t>
            </a:r>
            <a:r>
              <a:rPr lang="en-US" dirty="0" err="1"/>
              <a:t>Smolyakova</a:t>
            </a:r>
            <a:r>
              <a:rPr lang="en-US" dirty="0"/>
              <a:t>, PhD, OCJP, </a:t>
            </a:r>
            <a:r>
              <a:rPr lang="en-US" dirty="0" err="1"/>
              <a:t>Olga_Smolyakova@epam.com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Ihar</a:t>
            </a:r>
            <a:r>
              <a:rPr lang="en-US" dirty="0"/>
              <a:t> </a:t>
            </a:r>
            <a:r>
              <a:rPr lang="en-US" dirty="0" err="1"/>
              <a:t>Blinou</a:t>
            </a:r>
            <a:r>
              <a:rPr lang="en-US" dirty="0"/>
              <a:t>, PhD, OCJI, </a:t>
            </a:r>
            <a:r>
              <a:rPr lang="en-US" dirty="0" err="1"/>
              <a:t>Ihar_Blinou@epam.com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Vyacheslav</a:t>
            </a:r>
            <a:r>
              <a:rPr lang="en-US" dirty="0"/>
              <a:t> Lapin, OCJP, </a:t>
            </a:r>
            <a:r>
              <a:rPr lang="en-US" dirty="0" err="1"/>
              <a:t>Vyacheslav_Lapin@epam.com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38499" y="594959"/>
            <a:ext cx="1656184" cy="533400"/>
          </a:xfrm>
        </p:spPr>
        <p:txBody>
          <a:bodyPr/>
          <a:lstStyle/>
          <a:p>
            <a:pPr marL="12700"/>
            <a:r>
              <a:rPr lang="en-US" dirty="0" smtClean="0"/>
              <a:t>Java SE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6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Java. Базовые определения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5800" y="1844824"/>
            <a:ext cx="5400600" cy="2952328"/>
          </a:xfrm>
        </p:spPr>
        <p:txBody>
          <a:bodyPr/>
          <a:lstStyle/>
          <a:p>
            <a:pPr marL="0" indent="0">
              <a:buNone/>
            </a:pPr>
            <a:r>
              <a:rPr lang="pl-PL" sz="1800" i="1" dirty="0"/>
              <a:t>1997, 19 </a:t>
            </a:r>
            <a:r>
              <a:rPr lang="pl-PL" sz="1800" i="1" dirty="0" err="1"/>
              <a:t>фев</a:t>
            </a:r>
            <a:r>
              <a:rPr lang="ru-RU" sz="1800" i="1" dirty="0" err="1"/>
              <a:t>раля</a:t>
            </a:r>
            <a:r>
              <a:rPr lang="pl-PL" sz="1800" dirty="0"/>
              <a:t> – </a:t>
            </a:r>
            <a:r>
              <a:rPr lang="pl-PL" sz="1800" b="1" dirty="0"/>
              <a:t>JDK 1.1</a:t>
            </a:r>
            <a:endParaRPr lang="ru-RU" sz="1800" b="1" dirty="0"/>
          </a:p>
          <a:p>
            <a:r>
              <a:rPr lang="ru-RU" sz="1800" dirty="0"/>
              <a:t>Внутренние и анонимные </a:t>
            </a:r>
            <a:r>
              <a:rPr lang="ru-RU" sz="1800" dirty="0" smtClean="0"/>
              <a:t>классы</a:t>
            </a:r>
            <a:r>
              <a:rPr lang="en-US" sz="1800" dirty="0" smtClean="0"/>
              <a:t>;</a:t>
            </a:r>
            <a:endParaRPr lang="en-US" sz="1800" dirty="0"/>
          </a:p>
          <a:p>
            <a:r>
              <a:rPr lang="en-US" sz="1800" dirty="0" smtClean="0"/>
              <a:t>Calendar;</a:t>
            </a:r>
            <a:endParaRPr lang="en-US" sz="1800" dirty="0"/>
          </a:p>
          <a:p>
            <a:r>
              <a:rPr lang="pl-PL" sz="1800" dirty="0" smtClean="0"/>
              <a:t>JavaBeans</a:t>
            </a:r>
            <a:r>
              <a:rPr lang="en-US" sz="1800" dirty="0" smtClean="0"/>
              <a:t>;</a:t>
            </a:r>
            <a:endParaRPr lang="pl-PL" sz="1800" dirty="0"/>
          </a:p>
          <a:p>
            <a:r>
              <a:rPr lang="pl-PL" sz="1800" dirty="0" smtClean="0"/>
              <a:t>JDBC</a:t>
            </a:r>
            <a:r>
              <a:rPr lang="en-US" sz="1800" dirty="0" smtClean="0"/>
              <a:t>;</a:t>
            </a:r>
            <a:endParaRPr lang="pl-PL" sz="1800" dirty="0"/>
          </a:p>
          <a:p>
            <a:r>
              <a:rPr lang="pl-PL" sz="1800" dirty="0" smtClean="0"/>
              <a:t>RMI</a:t>
            </a:r>
            <a:r>
              <a:rPr lang="en-US" sz="1800" dirty="0" smtClean="0"/>
              <a:t>;</a:t>
            </a:r>
            <a:endParaRPr lang="pl-PL" sz="1800" dirty="0"/>
          </a:p>
          <a:p>
            <a:r>
              <a:rPr lang="pl-PL" sz="1800" dirty="0" smtClean="0"/>
              <a:t>Reflection</a:t>
            </a:r>
            <a:r>
              <a:rPr lang="en-US" sz="1800" dirty="0" smtClean="0"/>
              <a:t>;</a:t>
            </a:r>
            <a:endParaRPr lang="en-US" sz="1800" dirty="0"/>
          </a:p>
          <a:p>
            <a:r>
              <a:rPr lang="pl-PL" sz="1800" dirty="0"/>
              <a:t>JIT (Just In Time) </a:t>
            </a:r>
            <a:r>
              <a:rPr lang="pl-PL" sz="1800" dirty="0" smtClean="0"/>
              <a:t>compiler</a:t>
            </a:r>
            <a:r>
              <a:rPr lang="en-US" sz="1800" dirty="0" smtClean="0"/>
              <a:t>;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562600" y="6511302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01401" y="6492875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0"/>
            <a:ext cx="2783632" cy="729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88" y="2132856"/>
            <a:ext cx="1128777" cy="196192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5776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Приоритет операций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100</a:t>
            </a:fld>
            <a:endParaRPr lang="en-US"/>
          </a:p>
        </p:txBody>
      </p:sp>
      <p:graphicFrame>
        <p:nvGraphicFramePr>
          <p:cNvPr id="10" name="Group 124"/>
          <p:cNvGraphicFramePr>
            <a:graphicFrameLocks/>
          </p:cNvGraphicFramePr>
          <p:nvPr/>
        </p:nvGraphicFramePr>
        <p:xfrm>
          <a:off x="2381225" y="1071547"/>
          <a:ext cx="7518399" cy="4918869"/>
        </p:xfrm>
        <a:graphic>
          <a:graphicData uri="http://schemas.openxmlformats.org/drawingml/2006/table">
            <a:tbl>
              <a:tblPr/>
              <a:tblGrid>
                <a:gridCol w="445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4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№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Операция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Порядок выполнения операций в выражении при одном приоритете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[ ]  .   () (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вызов метода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!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~ ++ -- +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(унарный)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-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(унарный)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() (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приведение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new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Справа налево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*  /  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+ - , +(конкатенация строк)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&lt;&lt;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&gt;&gt; 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&gt;&gt;&gt;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&lt; &lt;= &gt; &gt;=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instanceof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== !=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&amp;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(битовое),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&amp;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(логическое)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^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(битовое),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^(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логическое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|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(битовое),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|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</a:t>
                      </a:r>
                      <a:r>
                        <a:rPr kumimoji="0" lang="ru-RU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логическое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&amp;&amp;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||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63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?: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Слева направо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= += -= *= /= %= |= ^= &lt;&lt;= &gt;&gt;= &gt;&gt;&gt;=</a:t>
                      </a:r>
                      <a:endParaRPr kumimoji="0" lang="ru-RU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Справа налево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</a:t>
            </a:r>
            <a:r>
              <a:rPr lang="en-US" dirty="0"/>
              <a:t> </a:t>
            </a:r>
            <a:r>
              <a:rPr lang="ru-RU" dirty="0"/>
              <a:t>Характеристики операторов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Операции над целыми числами: </a:t>
            </a:r>
            <a:r>
              <a:rPr lang="ru-RU" sz="1800" b="1" dirty="0"/>
              <a:t>+, </a:t>
            </a:r>
            <a:r>
              <a:rPr lang="ru-RU" sz="1800" b="1" dirty="0">
                <a:sym typeface="Symbol" pitchFamily="18" charset="2"/>
              </a:rPr>
              <a:t></a:t>
            </a:r>
            <a:r>
              <a:rPr lang="ru-RU" sz="1800" b="1" dirty="0"/>
              <a:t>, *, %, /, ++,-- </a:t>
            </a:r>
            <a:r>
              <a:rPr lang="ru-RU" sz="1800" dirty="0"/>
              <a:t>и битовые операции </a:t>
            </a:r>
            <a:r>
              <a:rPr lang="ru-RU" sz="1800" b="1" dirty="0"/>
              <a:t>&amp;, |, ^, ~  </a:t>
            </a:r>
            <a:r>
              <a:rPr lang="ru-RU" sz="1800" dirty="0"/>
              <a:t>аналогичны операциям большинства языков программирования.</a:t>
            </a:r>
            <a:endParaRPr lang="en-US" sz="1800" dirty="0"/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Деление на ноль целочисленного типа вызывает исключительную ситуацию, переполнение не контролируется (исключение не выбрасывается).</a:t>
            </a:r>
          </a:p>
          <a:p>
            <a:pPr algn="just">
              <a:buNone/>
            </a:pP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</a:t>
            </a:r>
            <a:r>
              <a:rPr lang="en-US" dirty="0"/>
              <a:t>IEEE 754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Операции над числами с плавающей точкой практически те же, что и в других языках, 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Все вычисления, которые проводятся над числами с плавающей точкой следуют стандарту </a:t>
            </a:r>
            <a:r>
              <a:rPr lang="en-US" sz="1800" b="1" dirty="0"/>
              <a:t>IEEE</a:t>
            </a:r>
            <a:r>
              <a:rPr lang="ru-RU" sz="1800" b="1" dirty="0"/>
              <a:t> 754</a:t>
            </a:r>
            <a:r>
              <a:rPr lang="ru-RU" sz="1800" dirty="0"/>
              <a:t>. </a:t>
            </a: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По стандарту </a:t>
            </a:r>
            <a:r>
              <a:rPr lang="ru-RU" sz="1800" b="1" dirty="0"/>
              <a:t>IEEE 754 </a:t>
            </a:r>
            <a:r>
              <a:rPr lang="ru-RU" sz="1800" dirty="0"/>
              <a:t>введены понятие бесконечности </a:t>
            </a:r>
            <a:r>
              <a:rPr lang="ru-RU" sz="1800" b="1" dirty="0"/>
              <a:t>+</a:t>
            </a:r>
            <a:r>
              <a:rPr lang="en-US" sz="1800" b="1" dirty="0"/>
              <a:t>I</a:t>
            </a:r>
            <a:r>
              <a:rPr lang="ru-RU" sz="1800" b="1" dirty="0" err="1"/>
              <a:t>nf</a:t>
            </a:r>
            <a:r>
              <a:rPr lang="en-US" sz="1800" b="1" dirty="0" err="1"/>
              <a:t>inity</a:t>
            </a:r>
            <a:r>
              <a:rPr lang="ru-RU" sz="1800" b="1" dirty="0"/>
              <a:t> </a:t>
            </a:r>
            <a:r>
              <a:rPr lang="ru-RU" sz="1800" dirty="0"/>
              <a:t>и </a:t>
            </a:r>
            <a:r>
              <a:rPr lang="ru-RU" sz="1800" b="1" dirty="0"/>
              <a:t>–</a:t>
            </a:r>
            <a:r>
              <a:rPr lang="en-US" sz="1800" b="1" dirty="0"/>
              <a:t>I</a:t>
            </a:r>
            <a:r>
              <a:rPr lang="ru-RU" sz="1800" b="1" dirty="0" err="1"/>
              <a:t>nf</a:t>
            </a:r>
            <a:r>
              <a:rPr lang="en-US" sz="1800" b="1" dirty="0" err="1"/>
              <a:t>inity</a:t>
            </a:r>
            <a:r>
              <a:rPr lang="ru-RU" sz="1800" b="1" dirty="0"/>
              <a:t> </a:t>
            </a:r>
            <a:r>
              <a:rPr lang="ru-RU" sz="1800" dirty="0"/>
              <a:t>и значение </a:t>
            </a:r>
            <a:r>
              <a:rPr lang="ru-RU" sz="1800" b="1" dirty="0" err="1"/>
              <a:t>NaN</a:t>
            </a:r>
            <a:r>
              <a:rPr lang="ru-RU" sz="1800" dirty="0"/>
              <a:t> (</a:t>
            </a:r>
            <a:r>
              <a:rPr lang="ru-RU" sz="1800" dirty="0" err="1"/>
              <a:t>Not</a:t>
            </a:r>
            <a:r>
              <a:rPr lang="ru-RU" sz="1800" dirty="0"/>
              <a:t> </a:t>
            </a:r>
            <a:r>
              <a:rPr lang="ru-RU" sz="1800" dirty="0" err="1"/>
              <a:t>a</a:t>
            </a:r>
            <a:r>
              <a:rPr lang="ru-RU" sz="1800" dirty="0"/>
              <a:t> </a:t>
            </a:r>
            <a:r>
              <a:rPr lang="ru-RU" sz="1800" dirty="0" err="1"/>
              <a:t>Number</a:t>
            </a:r>
            <a:r>
              <a:rPr lang="ru-RU" sz="1800" dirty="0"/>
              <a:t>). </a:t>
            </a:r>
          </a:p>
          <a:p>
            <a:pPr marL="0" indent="0" algn="just">
              <a:buNone/>
            </a:pP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</a:t>
            </a:r>
            <a:r>
              <a:rPr lang="en-US" dirty="0"/>
              <a:t>IEEE 754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8775" indent="-358775" algn="just"/>
            <a:r>
              <a:rPr lang="ru-RU" sz="1800" dirty="0"/>
              <a:t>Результат деления положительного числа на 0 равен положительной бесконечности, отрицательного – отрицательной бесконечности. </a:t>
            </a:r>
          </a:p>
          <a:p>
            <a:pPr marL="358775" indent="-358775" algn="just"/>
            <a:endParaRPr lang="ru-RU" sz="1800" dirty="0"/>
          </a:p>
          <a:p>
            <a:pPr marL="358775" indent="-358775" algn="just"/>
            <a:r>
              <a:rPr lang="ru-RU" sz="1800" dirty="0"/>
              <a:t>Вычисление квадратного корня из отрицательного числа или деление 0/0 – не число. </a:t>
            </a:r>
          </a:p>
          <a:p>
            <a:pPr marL="358775" indent="-358775" algn="just"/>
            <a:endParaRPr lang="ru-RU" sz="1800" dirty="0"/>
          </a:p>
          <a:p>
            <a:pPr marL="358775" indent="-358775" algn="just"/>
            <a:r>
              <a:rPr lang="ru-RU" sz="1800" dirty="0"/>
              <a:t>Переполнение дает +</a:t>
            </a:r>
            <a:r>
              <a:rPr lang="en-US" sz="1800" dirty="0"/>
              <a:t>Infinity </a:t>
            </a:r>
            <a:r>
              <a:rPr lang="ru-RU" sz="1800" dirty="0"/>
              <a:t>или </a:t>
            </a:r>
            <a:r>
              <a:rPr lang="en-US" sz="1800" dirty="0"/>
              <a:t>–Infinity </a:t>
            </a:r>
            <a:r>
              <a:rPr lang="ru-RU" sz="1800" dirty="0"/>
              <a:t>в зависимости от направления</a:t>
            </a:r>
          </a:p>
          <a:p>
            <a:pPr marL="358775" indent="-358775" algn="just"/>
            <a:endParaRPr lang="ru-RU" sz="1800" dirty="0"/>
          </a:p>
          <a:p>
            <a:pPr marL="358775" indent="-358775" algn="just"/>
            <a:r>
              <a:rPr lang="ru-RU" sz="1800" dirty="0"/>
              <a:t>Любая арифметическая операция с </a:t>
            </a:r>
            <a:r>
              <a:rPr lang="en-US" sz="1800" dirty="0" err="1"/>
              <a:t>NaN</a:t>
            </a:r>
            <a:r>
              <a:rPr lang="en-US" sz="1800" dirty="0"/>
              <a:t> </a:t>
            </a:r>
            <a:r>
              <a:rPr lang="ru-RU" sz="1800" dirty="0"/>
              <a:t>дает </a:t>
            </a:r>
            <a:r>
              <a:rPr lang="en-US" sz="1800" dirty="0" err="1"/>
              <a:t>NaN</a:t>
            </a:r>
            <a:r>
              <a:rPr lang="en-US" sz="1800" dirty="0"/>
              <a:t>.  </a:t>
            </a:r>
          </a:p>
          <a:p>
            <a:pPr marL="358775" indent="-358775" algn="just"/>
            <a:endParaRPr lang="en-US" sz="1800" dirty="0"/>
          </a:p>
          <a:p>
            <a:pPr marL="358775" indent="-358775" algn="just"/>
            <a:r>
              <a:rPr lang="en-US" sz="1800" dirty="0" err="1"/>
              <a:t>NaN</a:t>
            </a:r>
            <a:r>
              <a:rPr lang="en-US" sz="1800" dirty="0"/>
              <a:t> != </a:t>
            </a:r>
            <a:r>
              <a:rPr lang="en-US" sz="1800" dirty="0" err="1"/>
              <a:t>NaN</a:t>
            </a: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</a:t>
            </a:r>
            <a:r>
              <a:rPr lang="en-US" dirty="0"/>
              <a:t>IEEE 754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800" dirty="0"/>
              <a:t>Java </a:t>
            </a:r>
            <a:r>
              <a:rPr lang="ru-RU" sz="1800" dirty="0"/>
              <a:t>вводит следующие значения в классах </a:t>
            </a:r>
            <a:r>
              <a:rPr lang="en-US" sz="1800" b="1" dirty="0"/>
              <a:t>Double</a:t>
            </a:r>
            <a:r>
              <a:rPr lang="en-US" sz="1800" dirty="0"/>
              <a:t> </a:t>
            </a:r>
            <a:r>
              <a:rPr lang="ru-RU" sz="1800" dirty="0"/>
              <a:t>и </a:t>
            </a:r>
            <a:r>
              <a:rPr lang="en-US" sz="1800" b="1" dirty="0"/>
              <a:t>Integer</a:t>
            </a:r>
            <a:r>
              <a:rPr lang="en-US" sz="1800" dirty="0"/>
              <a:t>:</a:t>
            </a:r>
            <a:endParaRPr lang="ru-RU" sz="1800" dirty="0"/>
          </a:p>
          <a:p>
            <a:pPr marL="1524000" indent="-358775"/>
            <a:r>
              <a:rPr lang="en-US" sz="1800" b="1" dirty="0" err="1"/>
              <a:t>Double.MAX_VALUE</a:t>
            </a:r>
            <a:r>
              <a:rPr lang="en-US" sz="1800" b="1" dirty="0"/>
              <a:t>;</a:t>
            </a:r>
          </a:p>
          <a:p>
            <a:pPr marL="1524000" indent="-358775"/>
            <a:r>
              <a:rPr lang="en-US" sz="1800" b="1" dirty="0" err="1"/>
              <a:t>Double.MIN_VALUE</a:t>
            </a:r>
            <a:r>
              <a:rPr lang="en-US" sz="1800" b="1" dirty="0"/>
              <a:t>;</a:t>
            </a:r>
          </a:p>
          <a:p>
            <a:pPr marL="1524000" indent="-358775"/>
            <a:r>
              <a:rPr lang="en-US" sz="1800" b="1" dirty="0" err="1"/>
              <a:t>Double.POSITIVE_INFINITY</a:t>
            </a:r>
            <a:r>
              <a:rPr lang="en-US" sz="1800" b="1" u="sng" dirty="0"/>
              <a:t>;</a:t>
            </a:r>
          </a:p>
          <a:p>
            <a:pPr marL="1524000" indent="-358775"/>
            <a:r>
              <a:rPr lang="en-US" sz="1800" b="1" dirty="0" err="1"/>
              <a:t>Double.NEGATIVE_INFINITY</a:t>
            </a:r>
            <a:r>
              <a:rPr lang="en-US" sz="1800" b="1" u="sng" dirty="0"/>
              <a:t>;</a:t>
            </a:r>
            <a:endParaRPr lang="en-US" sz="1800" b="1" dirty="0"/>
          </a:p>
          <a:p>
            <a:pPr marL="1524000" indent="-358775"/>
            <a:r>
              <a:rPr lang="en-US" sz="1800" b="1" dirty="0" err="1"/>
              <a:t>Double.NaN</a:t>
            </a:r>
            <a:r>
              <a:rPr lang="en-US" sz="1800" b="1" dirty="0"/>
              <a:t>;</a:t>
            </a:r>
          </a:p>
          <a:p>
            <a:pPr marL="1524000" indent="-358775"/>
            <a:r>
              <a:rPr lang="en-US" sz="1800" b="1" dirty="0" err="1"/>
              <a:t>Double.isNaN</a:t>
            </a:r>
            <a:r>
              <a:rPr lang="en-US" sz="1800" b="1" dirty="0"/>
              <a:t>().</a:t>
            </a:r>
          </a:p>
          <a:p>
            <a:pPr marL="1524000" indent="-358775"/>
            <a:endParaRPr lang="en-US" sz="1800" b="1" dirty="0"/>
          </a:p>
          <a:p>
            <a:pPr marL="1524000" indent="-358775"/>
            <a:r>
              <a:rPr lang="en-US" sz="1800" b="1" dirty="0" err="1"/>
              <a:t>Float.MAX_VALUE</a:t>
            </a:r>
            <a:r>
              <a:rPr lang="en-US" sz="1800" b="1" dirty="0"/>
              <a:t>;</a:t>
            </a:r>
          </a:p>
          <a:p>
            <a:pPr marL="1524000" indent="-358775"/>
            <a:r>
              <a:rPr lang="en-US" sz="1800" b="1" dirty="0" err="1"/>
              <a:t>Float.MIN_VALUE</a:t>
            </a:r>
            <a:r>
              <a:rPr lang="en-US" sz="1800" b="1" dirty="0"/>
              <a:t>;</a:t>
            </a:r>
          </a:p>
          <a:p>
            <a:pPr marL="1524000" indent="-358775"/>
            <a:r>
              <a:rPr lang="en-US" sz="1800" b="1" dirty="0" err="1"/>
              <a:t>Float.POSITIVE_INFINITY</a:t>
            </a:r>
            <a:r>
              <a:rPr lang="en-US" sz="1800" b="1" u="sng" dirty="0"/>
              <a:t>;</a:t>
            </a:r>
          </a:p>
          <a:p>
            <a:pPr marL="1524000" indent="-358775"/>
            <a:r>
              <a:rPr lang="en-US" sz="1800" b="1" dirty="0" err="1"/>
              <a:t>Float.NEGATIVE_INFINITY</a:t>
            </a:r>
            <a:r>
              <a:rPr lang="en-US" sz="1800" b="1" u="sng" dirty="0"/>
              <a:t>;</a:t>
            </a:r>
            <a:endParaRPr lang="en-US" sz="1800" b="1" dirty="0"/>
          </a:p>
          <a:p>
            <a:pPr marL="1524000" indent="-358775"/>
            <a:r>
              <a:rPr lang="en-US" sz="1800" b="1" dirty="0" err="1"/>
              <a:t>Float.NaN</a:t>
            </a:r>
            <a:r>
              <a:rPr lang="en-US" sz="1800" b="1" dirty="0"/>
              <a:t>;</a:t>
            </a:r>
          </a:p>
          <a:p>
            <a:pPr marL="1524000" indent="-358775"/>
            <a:r>
              <a:rPr lang="en-US" sz="1800" b="1" dirty="0" err="1"/>
              <a:t>Float.isNaN</a:t>
            </a:r>
            <a:r>
              <a:rPr lang="en-US" sz="1800" b="1" dirty="0"/>
              <a:t>().</a:t>
            </a:r>
          </a:p>
          <a:p>
            <a:pPr marL="2336800" indent="-368300"/>
            <a:endParaRPr lang="en-US" sz="1800" b="1" dirty="0"/>
          </a:p>
          <a:p>
            <a:pPr marL="2336800" indent="-368300"/>
            <a:endParaRPr lang="en-US" sz="1800" b="1" dirty="0"/>
          </a:p>
          <a:p>
            <a:pPr marL="2336800" indent="-368300"/>
            <a:endParaRPr lang="ru-RU" sz="1800" b="1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</a:t>
            </a:r>
            <a:r>
              <a:rPr lang="en-US" dirty="0"/>
              <a:t>IEEE 754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31904" y="4164242"/>
            <a:ext cx="1440160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Infinity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-Infinity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53440" y="4164242"/>
            <a:ext cx="1178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Результат: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19200" y="1219200"/>
            <a:ext cx="9753600" cy="22621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 7.0;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k;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/ 0);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(-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/ 0);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(k=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Math.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sqrt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(-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));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Double.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isNaN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(k));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</a:t>
            </a:r>
            <a:r>
              <a:rPr lang="en-US" dirty="0" err="1"/>
              <a:t>strictfp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b="1" dirty="0" err="1"/>
              <a:t>strictfp</a:t>
            </a:r>
            <a:endParaRPr lang="en-US" b="1" dirty="0"/>
          </a:p>
          <a:p>
            <a:endParaRPr lang="en-US" dirty="0"/>
          </a:p>
          <a:p>
            <a:pPr algn="just"/>
            <a:r>
              <a:rPr lang="en-US" dirty="0"/>
              <a:t>Java</a:t>
            </a:r>
            <a:r>
              <a:rPr lang="ru-RU" dirty="0"/>
              <a:t> использует </a:t>
            </a:r>
            <a:r>
              <a:rPr lang="en-US" dirty="0"/>
              <a:t>FPU</a:t>
            </a:r>
            <a:r>
              <a:rPr lang="ru-RU" dirty="0"/>
              <a:t> (</a:t>
            </a:r>
            <a:r>
              <a:rPr lang="en-US" i="1" dirty="0"/>
              <a:t>floating-point unit</a:t>
            </a:r>
            <a:r>
              <a:rPr lang="ru-RU" i="1" dirty="0"/>
              <a:t>, </a:t>
            </a:r>
            <a:r>
              <a:rPr lang="ru-RU" dirty="0"/>
              <a:t>модуль операций с плавающей запятой)</a:t>
            </a:r>
            <a:r>
              <a:rPr lang="en-US" dirty="0"/>
              <a:t> </a:t>
            </a:r>
            <a:r>
              <a:rPr lang="ru-RU" dirty="0"/>
              <a:t>для вычислений с плавающей точкой.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Регистры </a:t>
            </a:r>
            <a:r>
              <a:rPr lang="en-US" dirty="0"/>
              <a:t>FPU </a:t>
            </a:r>
            <a:r>
              <a:rPr lang="ru-RU" dirty="0"/>
              <a:t>могут быть шире 64 бит.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Результаты вычислений могут отличаться.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Модификатор </a:t>
            </a:r>
            <a:r>
              <a:rPr lang="en-US" dirty="0" err="1"/>
              <a:t>strictfp</a:t>
            </a:r>
            <a:r>
              <a:rPr lang="en-US" dirty="0"/>
              <a:t> </a:t>
            </a:r>
            <a:r>
              <a:rPr lang="ru-RU" dirty="0"/>
              <a:t>включает режим строгой совместимости, результаты будут идентичны на любом процессоре.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3452795" y="4500571"/>
            <a:ext cx="5381601" cy="1200329"/>
          </a:xfrm>
          <a:prstGeom prst="rect">
            <a:avLst/>
          </a:prstGeom>
          <a:solidFill>
            <a:srgbClr val="E9EDF4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strictfp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 Main 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strictfp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 method() 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	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</a:t>
            </a:r>
            <a:r>
              <a:rPr lang="en-US" dirty="0"/>
              <a:t>IEEE 754.</a:t>
            </a:r>
            <a:r>
              <a:rPr lang="ru-RU" dirty="0"/>
              <a:t> </a:t>
            </a:r>
            <a:r>
              <a:rPr lang="en-US" dirty="0" err="1"/>
              <a:t>Math&amp;StrictMath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Для организации математических вычислений в </a:t>
            </a:r>
            <a:r>
              <a:rPr lang="en-US" sz="1800" dirty="0"/>
              <a:t>Java</a:t>
            </a:r>
            <a:r>
              <a:rPr lang="ru-RU" sz="1800" dirty="0"/>
              <a:t> существует класс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-US" sz="1800" dirty="0"/>
              <a:t> </a:t>
            </a:r>
            <a:r>
              <a:rPr lang="ru-RU" sz="1800" dirty="0"/>
              <a:t>и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StrictMath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algn="just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ru-RU" sz="1800" dirty="0" err="1">
                <a:solidFill>
                  <a:srgbClr val="00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java.lang.StrictMath</a:t>
            </a:r>
            <a:r>
              <a:rPr lang="ru-RU" sz="1800" dirty="0"/>
              <a:t> – класс-утилита, содержащий основные математические функции. Гарантирует точную повторяемость числовых результатов вплоть до бита</a:t>
            </a:r>
            <a:r>
              <a:rPr lang="en-US" sz="1800" dirty="0"/>
              <a:t> </a:t>
            </a:r>
            <a:r>
              <a:rPr lang="ru-RU" sz="1800" dirty="0"/>
              <a:t>на разных аппаратных платформах.</a:t>
            </a:r>
          </a:p>
          <a:p>
            <a:pPr algn="just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ru-RU" sz="1800" dirty="0"/>
          </a:p>
          <a:p>
            <a:pPr algn="just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ru-RU" sz="1800" dirty="0" err="1">
                <a:solidFill>
                  <a:srgbClr val="00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java.lang.Math</a:t>
            </a:r>
            <a:r>
              <a:rPr lang="ru-RU" sz="1800" dirty="0"/>
              <a:t> – класс-утилита, работающая быстрее чем </a:t>
            </a:r>
            <a:r>
              <a:rPr lang="ru-R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StrictMath</a:t>
            </a:r>
            <a:r>
              <a:rPr lang="ru-RU" sz="1800" dirty="0"/>
              <a:t> (на старых версиях машины), но не гарантирующая точное воспроизводство числовых результатов.</a:t>
            </a:r>
          </a:p>
          <a:p>
            <a:pPr algn="just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ru-RU" sz="1800" dirty="0"/>
          </a:p>
          <a:p>
            <a:pPr algn="just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ru-RU" sz="1800" dirty="0"/>
              <a:t>В </a:t>
            </a:r>
            <a:r>
              <a:rPr lang="en-US" sz="1800" dirty="0"/>
              <a:t>Java 6+</a:t>
            </a:r>
            <a:r>
              <a:rPr lang="ru-RU" sz="1800" dirty="0"/>
              <a:t> класс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-US" sz="1800" dirty="0"/>
              <a:t> </a:t>
            </a:r>
            <a:r>
              <a:rPr lang="ru-RU" sz="1800" dirty="0"/>
              <a:t>делегирует вызовы в </a:t>
            </a:r>
            <a:r>
              <a:rPr lang="en-US" sz="1800" dirty="0" err="1">
                <a:solidFill>
                  <a:srgbClr val="00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StrictMath</a:t>
            </a:r>
            <a:r>
              <a:rPr lang="ru-RU" sz="1800" dirty="0">
                <a:solidFill>
                  <a:srgbClr val="003399"/>
                </a:solidFill>
              </a:rPr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Статический импорт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 smtClean="0"/>
              <a:t>Ключевое </a:t>
            </a:r>
            <a:r>
              <a:rPr lang="ru-RU" sz="1800" dirty="0"/>
              <a:t>слово </a:t>
            </a:r>
            <a:r>
              <a:rPr lang="en-US" sz="1800" b="1" dirty="0"/>
              <a:t>import</a:t>
            </a:r>
            <a:r>
              <a:rPr lang="ru-RU" sz="1800" dirty="0"/>
              <a:t> с последующим ключевым словом </a:t>
            </a:r>
            <a:r>
              <a:rPr lang="en-US" sz="1800" b="1" dirty="0"/>
              <a:t>static</a:t>
            </a:r>
            <a:r>
              <a:rPr lang="ru-RU" sz="1800" dirty="0"/>
              <a:t> используется для импорта статических полей и методов классов, в результате чего отпадает необходимость в использовании имен классов перед ними.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99520" y="2603480"/>
            <a:ext cx="6120680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java.lang.Math.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java.lang.Math.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StaticImport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 20;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staticImport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 {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x = </a:t>
            </a:r>
            <a:r>
              <a:rPr lang="en-US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2)*</a:t>
            </a:r>
            <a:r>
              <a:rPr lang="en-US" i="1" dirty="0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"x="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+ x);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Блоки кода</a:t>
            </a:r>
            <a:endParaRPr lang="en-US" dirty="0"/>
          </a:p>
        </p:txBody>
      </p:sp>
      <p:sp>
        <p:nvSpPr>
          <p:cNvPr id="6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ru-RU" sz="1800" dirty="0"/>
              <a:t>Блоки кода обрамляются в фигурные скобки </a:t>
            </a:r>
            <a:r>
              <a:rPr lang="en-US" sz="1800" dirty="0"/>
              <a:t>“{“</a:t>
            </a:r>
            <a:r>
              <a:rPr lang="ru-RU" sz="1800" dirty="0"/>
              <a:t>   </a:t>
            </a:r>
            <a:r>
              <a:rPr lang="en-US" sz="1800" dirty="0"/>
              <a:t>“}”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>
              <a:spcBef>
                <a:spcPts val="0"/>
              </a:spcBef>
              <a:buNone/>
            </a:pPr>
            <a:r>
              <a:rPr lang="ru-RU" sz="1800" dirty="0"/>
              <a:t>Охватывают </a:t>
            </a:r>
            <a:endParaRPr lang="en-US" sz="1800" dirty="0"/>
          </a:p>
          <a:p>
            <a:pPr marL="1436688" indent="-358775">
              <a:spcBef>
                <a:spcPts val="0"/>
              </a:spcBef>
            </a:pPr>
            <a:r>
              <a:rPr lang="ru-RU" sz="1800" dirty="0"/>
              <a:t>определение класса</a:t>
            </a:r>
            <a:r>
              <a:rPr lang="en-US" sz="1800" dirty="0"/>
              <a:t>;</a:t>
            </a:r>
            <a:endParaRPr lang="ru-RU" sz="1800" dirty="0"/>
          </a:p>
          <a:p>
            <a:pPr marL="1436688" indent="-358775">
              <a:spcBef>
                <a:spcPts val="0"/>
              </a:spcBef>
            </a:pPr>
            <a:r>
              <a:rPr lang="ru-RU" sz="1800" dirty="0"/>
              <a:t>определения методов</a:t>
            </a:r>
            <a:r>
              <a:rPr lang="en-US" sz="1800" dirty="0"/>
              <a:t>;</a:t>
            </a:r>
            <a:endParaRPr lang="ru-RU" sz="1800" dirty="0"/>
          </a:p>
          <a:p>
            <a:pPr marL="1436688" indent="-358775">
              <a:spcBef>
                <a:spcPts val="0"/>
              </a:spcBef>
            </a:pPr>
            <a:r>
              <a:rPr lang="ru-RU" sz="1800" dirty="0"/>
              <a:t>логически связанные разделы кода</a:t>
            </a:r>
            <a:r>
              <a:rPr lang="en-US" sz="1800" dirty="0"/>
              <a:t>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27412" y="2904698"/>
            <a:ext cx="6984776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CodeBlock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Date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getToday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 {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</a:t>
            </a:r>
            <a:r>
              <a:rPr lang="en-US" sz="1600" dirty="0">
                <a:solidFill>
                  <a:srgbClr val="3F7F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//...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}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CodeBlock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object;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</a:t>
            </a:r>
            <a:r>
              <a:rPr lang="en-US" sz="1600" dirty="0">
                <a:solidFill>
                  <a:srgbClr val="3F7F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//...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(object !=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){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	</a:t>
            </a:r>
            <a:r>
              <a:rPr lang="en-US" sz="1600" dirty="0">
                <a:solidFill>
                  <a:srgbClr val="3F7F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//...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}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}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587280" y="6543771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26081" y="6525344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36040" y="3132830"/>
            <a:ext cx="9937104" cy="3360920"/>
          </a:xfr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i="1" dirty="0"/>
              <a:t>1998, 8 декабря</a:t>
            </a:r>
            <a:r>
              <a:rPr lang="ru-RU" sz="1800" dirty="0"/>
              <a:t> – </a:t>
            </a:r>
            <a:r>
              <a:rPr lang="ru-RU" sz="1800" b="1" dirty="0"/>
              <a:t>JDK 1.2 «</a:t>
            </a:r>
            <a:r>
              <a:rPr lang="en-US" sz="1800" b="1" dirty="0"/>
              <a:t>Playground</a:t>
            </a:r>
            <a:r>
              <a:rPr lang="ru-RU" sz="1800" b="1" dirty="0"/>
              <a:t>»</a:t>
            </a:r>
            <a:endParaRPr lang="en-US" sz="1800" b="1" dirty="0"/>
          </a:p>
          <a:p>
            <a:r>
              <a:rPr lang="ru-RU" sz="1800" dirty="0"/>
              <a:t>Создание «</a:t>
            </a:r>
            <a:r>
              <a:rPr lang="en-US" sz="1800" dirty="0"/>
              <a:t>Java Community Process</a:t>
            </a:r>
            <a:r>
              <a:rPr lang="ru-RU" sz="1800" dirty="0"/>
              <a:t>»</a:t>
            </a:r>
            <a:r>
              <a:rPr lang="en-US" sz="1800" dirty="0"/>
              <a:t> (JCP</a:t>
            </a:r>
            <a:r>
              <a:rPr lang="en-US" sz="1800" dirty="0" smtClean="0"/>
              <a:t>);</a:t>
            </a:r>
            <a:endParaRPr lang="ru-RU" sz="1800" dirty="0"/>
          </a:p>
          <a:p>
            <a:pPr lvl="0"/>
            <a:r>
              <a:rPr lang="en-US" altLang="en-US" sz="1800" b="1" dirty="0" err="1" smtClean="0">
                <a:solidFill>
                  <a:srgbClr val="000080"/>
                </a:solidFill>
              </a:rPr>
              <a:t>strictfp</a:t>
            </a:r>
            <a:r>
              <a:rPr lang="en-US" altLang="en-US" sz="1800" b="1" dirty="0" smtClean="0">
                <a:solidFill>
                  <a:srgbClr val="000080"/>
                </a:solidFill>
              </a:rPr>
              <a:t>;</a:t>
            </a:r>
            <a:endParaRPr lang="en-US" sz="1800" dirty="0"/>
          </a:p>
          <a:p>
            <a:r>
              <a:rPr lang="ru-RU" sz="1800" dirty="0"/>
              <a:t>Новый проработанный </a:t>
            </a:r>
            <a:r>
              <a:rPr lang="en-US" sz="1800" dirty="0"/>
              <a:t>Collection Framework</a:t>
            </a:r>
            <a:r>
              <a:rPr lang="ru-RU" sz="1800" dirty="0"/>
              <a:t> (</a:t>
            </a:r>
            <a:r>
              <a:rPr lang="en-US" sz="1800" dirty="0"/>
              <a:t>JSR</a:t>
            </a:r>
            <a:r>
              <a:rPr lang="ru-RU" sz="1800" dirty="0"/>
              <a:t>-</a:t>
            </a:r>
            <a:r>
              <a:rPr lang="en-US" sz="1800" dirty="0"/>
              <a:t>166</a:t>
            </a:r>
            <a:r>
              <a:rPr lang="ru-RU" sz="1800" dirty="0" smtClean="0"/>
              <a:t>)</a:t>
            </a:r>
            <a:r>
              <a:rPr lang="en-US" sz="1800" dirty="0" smtClean="0"/>
              <a:t>;</a:t>
            </a:r>
            <a:endParaRPr lang="ru-RU" sz="1800" dirty="0"/>
          </a:p>
          <a:p>
            <a:r>
              <a:rPr lang="ru-RU" sz="1800" dirty="0"/>
              <a:t>Отделение платформ: «ME» и «EE» от «</a:t>
            </a:r>
            <a:r>
              <a:rPr lang="en-US" sz="1800" dirty="0"/>
              <a:t>SE</a:t>
            </a:r>
            <a:r>
              <a:rPr lang="ru-RU" sz="1800" dirty="0" smtClean="0"/>
              <a:t>»</a:t>
            </a:r>
            <a:r>
              <a:rPr lang="en-US" sz="1800" dirty="0" smtClean="0"/>
              <a:t>;</a:t>
            </a:r>
            <a:endParaRPr lang="en-US" sz="1800" dirty="0"/>
          </a:p>
          <a:p>
            <a:r>
              <a:rPr lang="ru-RU" sz="1800" dirty="0"/>
              <a:t>Многие </a:t>
            </a:r>
            <a:r>
              <a:rPr lang="en-US" sz="1800" dirty="0"/>
              <a:t>API </a:t>
            </a:r>
            <a:r>
              <a:rPr lang="ru-RU" sz="1800" dirty="0"/>
              <a:t>переписаны на </a:t>
            </a:r>
            <a:r>
              <a:rPr lang="en-US" sz="1800" dirty="0" err="1"/>
              <a:t>GoF</a:t>
            </a:r>
            <a:r>
              <a:rPr lang="en-US" sz="1800" dirty="0"/>
              <a:t>-</a:t>
            </a:r>
            <a:r>
              <a:rPr lang="ru-RU" sz="1800" dirty="0" smtClean="0"/>
              <a:t>паттерны</a:t>
            </a:r>
            <a:r>
              <a:rPr lang="en-US" sz="1800" dirty="0" smtClean="0"/>
              <a:t>;</a:t>
            </a:r>
            <a:endParaRPr lang="ru-RU" sz="1800" dirty="0"/>
          </a:p>
          <a:p>
            <a:r>
              <a:rPr lang="ru-RU" sz="1800" dirty="0"/>
              <a:t>Swing как лучшая альтернатива </a:t>
            </a:r>
            <a:r>
              <a:rPr lang="en-US" sz="1800" dirty="0" smtClean="0"/>
              <a:t>AWT;</a:t>
            </a:r>
            <a:endParaRPr lang="en-US" sz="1800" dirty="0"/>
          </a:p>
          <a:p>
            <a:r>
              <a:rPr lang="ru-RU" sz="1800" dirty="0"/>
              <a:t>Поддержка интеграционной технологии </a:t>
            </a:r>
            <a:r>
              <a:rPr lang="en-US" sz="1800" dirty="0"/>
              <a:t>Common Object Request Architecture</a:t>
            </a:r>
            <a:r>
              <a:rPr lang="ru-RU" sz="1800" dirty="0"/>
              <a:t> (</a:t>
            </a:r>
            <a:r>
              <a:rPr lang="en-US" sz="1800" dirty="0"/>
              <a:t>CORBA</a:t>
            </a:r>
            <a:r>
              <a:rPr lang="ru-RU" sz="1800" dirty="0" smtClean="0"/>
              <a:t>)</a:t>
            </a:r>
            <a:r>
              <a:rPr lang="en-US" sz="1800" dirty="0" smtClean="0"/>
              <a:t>;</a:t>
            </a:r>
            <a:endParaRPr lang="ru-RU" sz="1800" dirty="0"/>
          </a:p>
          <a:p>
            <a:r>
              <a:rPr lang="ru-RU" sz="1800" dirty="0"/>
              <a:t>Поддержка Unicode, включая японский, китайский и корейский </a:t>
            </a:r>
            <a:r>
              <a:rPr lang="ru-RU" sz="1800" dirty="0" smtClean="0"/>
              <a:t>язык</a:t>
            </a:r>
            <a:r>
              <a:rPr lang="en-US" sz="1800" dirty="0" smtClean="0"/>
              <a:t>;</a:t>
            </a:r>
            <a:endParaRPr lang="ru-RU" sz="1800" dirty="0"/>
          </a:p>
          <a:p>
            <a:r>
              <a:rPr lang="en-US" sz="1800" dirty="0"/>
              <a:t>JIT-</a:t>
            </a:r>
            <a:r>
              <a:rPr lang="ru-RU" sz="1800" dirty="0"/>
              <a:t>компилятор, улучшенная производительность.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0" y="1307126"/>
            <a:ext cx="1252928" cy="181835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6864" y="0"/>
            <a:ext cx="12198864" cy="692696"/>
          </a:xfrm>
        </p:spPr>
        <p:txBody>
          <a:bodyPr/>
          <a:lstStyle/>
          <a:p>
            <a:r>
              <a:rPr lang="ru-RU" dirty="0"/>
              <a:t>Введение в язык Java. Базовые определения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68" y="0"/>
            <a:ext cx="2643953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1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Операторы управления</a:t>
            </a:r>
            <a:r>
              <a:rPr lang="en-US" dirty="0"/>
              <a:t>, if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  <a:defRPr/>
            </a:pPr>
            <a:r>
              <a:rPr lang="ru-RU" sz="1800" b="1" dirty="0"/>
              <a:t>Оператор </a:t>
            </a:r>
            <a:r>
              <a:rPr lang="en-US" sz="1800" b="1" dirty="0"/>
              <a:t>if</a:t>
            </a:r>
            <a:r>
              <a:rPr lang="ru-RU" sz="1800" dirty="0"/>
              <a:t>:</a:t>
            </a:r>
            <a:endParaRPr lang="en-US" sz="1800" dirty="0"/>
          </a:p>
          <a:p>
            <a:pPr lvl="0">
              <a:buNone/>
              <a:defRPr/>
            </a:pPr>
            <a:endParaRPr lang="ru-RU" sz="1800" dirty="0"/>
          </a:p>
          <a:p>
            <a:pPr marL="0" indent="0" algn="just">
              <a:buNone/>
              <a:defRPr/>
            </a:pPr>
            <a:r>
              <a:rPr lang="ru-RU" sz="1800" dirty="0"/>
              <a:t>Позволяет условное выполнение оператора или условный выбор двух операторов, выполняя один или другой, но не оба сразу.</a:t>
            </a:r>
          </a:p>
          <a:p>
            <a:pPr lvl="0">
              <a:buNone/>
              <a:defRPr/>
            </a:pPr>
            <a:endParaRPr lang="ru-RU" dirty="0"/>
          </a:p>
          <a:p>
            <a:pPr lvl="0">
              <a:buNone/>
              <a:defRPr/>
            </a:pPr>
            <a:endParaRPr lang="ru-RU" dirty="0"/>
          </a:p>
          <a:p>
            <a:pPr lvl="0">
              <a:buNone/>
              <a:defRPr/>
            </a:pPr>
            <a:endParaRPr lang="ru-RU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952728" y="3000372"/>
            <a:ext cx="6500858" cy="72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ru-RU" b="1" dirty="0" err="1">
                <a:solidFill>
                  <a:srgbClr val="7F0055"/>
                </a:solidFill>
                <a:latin typeface="Courier New" pitchFamily="49" charset="0"/>
                <a:ea typeface="Calibri"/>
                <a:cs typeface="Courier New" pitchFamily="49" charset="0"/>
              </a:rPr>
              <a:t>if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 (</a:t>
            </a:r>
            <a:r>
              <a:rPr lang="ru-RU" dirty="0" err="1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boolexp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) { </a:t>
            </a:r>
            <a:r>
              <a:rPr lang="ru-RU" dirty="0">
                <a:solidFill>
                  <a:srgbClr val="3F7F5F"/>
                </a:solidFill>
                <a:latin typeface="Courier New" pitchFamily="49" charset="0"/>
                <a:ea typeface="Calibri"/>
                <a:cs typeface="Courier New" pitchFamily="49" charset="0"/>
              </a:rPr>
              <a:t>/*операторы*/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}</a:t>
            </a:r>
            <a:endParaRPr lang="ru-RU" dirty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15000"/>
              </a:lnSpc>
              <a:defRPr/>
            </a:pPr>
            <a:r>
              <a:rPr lang="ru-RU" b="1" dirty="0" err="1">
                <a:solidFill>
                  <a:srgbClr val="7F0055"/>
                </a:solidFill>
                <a:latin typeface="Courier New" pitchFamily="49" charset="0"/>
                <a:ea typeface="Calibri"/>
                <a:cs typeface="Courier New" pitchFamily="49" charset="0"/>
              </a:rPr>
              <a:t>else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 { </a:t>
            </a:r>
            <a:r>
              <a:rPr lang="ru-RU" dirty="0">
                <a:solidFill>
                  <a:srgbClr val="3F7F5F"/>
                </a:solidFill>
                <a:latin typeface="Courier New" pitchFamily="49" charset="0"/>
                <a:ea typeface="Calibri"/>
                <a:cs typeface="Courier New" pitchFamily="49" charset="0"/>
              </a:rPr>
              <a:t>/*операторы*/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 }</a:t>
            </a:r>
            <a:r>
              <a:rPr lang="ru-RU" dirty="0">
                <a:solidFill>
                  <a:srgbClr val="3F7F5F"/>
                </a:solidFill>
                <a:latin typeface="Courier New" pitchFamily="49" charset="0"/>
                <a:ea typeface="Calibri"/>
                <a:cs typeface="Courier New" pitchFamily="49" charset="0"/>
              </a:rPr>
              <a:t>//может отсутствовать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Операторы управления</a:t>
            </a:r>
            <a:r>
              <a:rPr lang="en-US" dirty="0"/>
              <a:t>, </a:t>
            </a:r>
            <a:r>
              <a:rPr lang="ru-RU" dirty="0"/>
              <a:t>циклы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  <a:defRPr/>
            </a:pPr>
            <a:r>
              <a:rPr lang="ru-RU" sz="1800" b="1" dirty="0"/>
              <a:t>Циклы:</a:t>
            </a:r>
          </a:p>
          <a:p>
            <a:pPr lvl="0">
              <a:defRPr/>
            </a:pPr>
            <a:endParaRPr lang="en-US" sz="1800" dirty="0"/>
          </a:p>
          <a:p>
            <a:pPr marL="0" indent="0" algn="just">
              <a:buNone/>
              <a:defRPr/>
            </a:pPr>
            <a:r>
              <a:rPr lang="ru-RU" sz="1800" dirty="0"/>
              <a:t>Циклы выполняются, пока  булевское выражение </a:t>
            </a:r>
            <a:r>
              <a:rPr lang="en-US" sz="1800" i="1" dirty="0" err="1"/>
              <a:t>boolexp</a:t>
            </a:r>
            <a:r>
              <a:rPr lang="ru-RU" sz="1800" dirty="0"/>
              <a:t> равно </a:t>
            </a:r>
            <a:r>
              <a:rPr lang="en-US" sz="1800" dirty="0">
                <a:solidFill>
                  <a:srgbClr val="6B0D0D"/>
                </a:solidFill>
              </a:rPr>
              <a:t>true</a:t>
            </a:r>
            <a:r>
              <a:rPr lang="ru-RU" sz="1800" dirty="0"/>
              <a:t>. </a:t>
            </a:r>
            <a:endParaRPr lang="en-US" sz="1800" dirty="0"/>
          </a:p>
          <a:p>
            <a:pPr marL="0" indent="0" algn="just">
              <a:buNone/>
              <a:defRPr/>
            </a:pPr>
            <a:endParaRPr lang="ru-RU" sz="1800" dirty="0"/>
          </a:p>
          <a:p>
            <a:pPr marL="0" indent="0" algn="just">
              <a:buNone/>
              <a:defRPr/>
            </a:pPr>
            <a:r>
              <a:rPr lang="ru-RU" sz="1800" dirty="0"/>
              <a:t>Оператор прерывания цикла </a:t>
            </a:r>
            <a:r>
              <a:rPr lang="ru-RU" sz="1800" dirty="0" err="1">
                <a:solidFill>
                  <a:srgbClr val="6B0D0D"/>
                </a:solidFill>
              </a:rPr>
              <a:t>break</a:t>
            </a:r>
            <a:r>
              <a:rPr lang="ru-RU" sz="1800" dirty="0"/>
              <a:t> и оператор прерывания итерации цикла </a:t>
            </a:r>
            <a:r>
              <a:rPr lang="ru-RU" sz="1800" dirty="0" err="1">
                <a:solidFill>
                  <a:srgbClr val="6B0D0D"/>
                </a:solidFill>
              </a:rPr>
              <a:t>continue</a:t>
            </a:r>
            <a:r>
              <a:rPr lang="ru-RU" sz="1800" dirty="0"/>
              <a:t>,  можно использовать с меткой, для обеспечения выхода из вложенных циклов.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3381356" y="3992598"/>
            <a:ext cx="5929354" cy="1508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1. </a:t>
            </a:r>
            <a:r>
              <a:rPr lang="ru-RU" sz="1600" b="1" dirty="0" err="1">
                <a:solidFill>
                  <a:srgbClr val="7F0055"/>
                </a:solidFill>
                <a:latin typeface="Courier New" pitchFamily="49" charset="0"/>
                <a:ea typeface="Calibri"/>
                <a:cs typeface="Courier New" pitchFamily="49" charset="0"/>
              </a:rPr>
              <a:t>while</a:t>
            </a: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 (</a:t>
            </a:r>
            <a:r>
              <a:rPr lang="ru-RU" sz="1600" dirty="0" err="1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boolexpr</a:t>
            </a: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) { </a:t>
            </a:r>
            <a:r>
              <a:rPr lang="ru-RU" sz="1600" dirty="0">
                <a:solidFill>
                  <a:srgbClr val="3F7F5F"/>
                </a:solidFill>
                <a:latin typeface="Courier New" pitchFamily="49" charset="0"/>
                <a:ea typeface="Calibri"/>
                <a:cs typeface="Courier New" pitchFamily="49" charset="0"/>
              </a:rPr>
              <a:t>/*операторы*/</a:t>
            </a: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 } </a:t>
            </a:r>
            <a:endParaRPr lang="ru-RU" sz="1600" dirty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15000"/>
              </a:lnSpc>
              <a:defRPr/>
            </a:pP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2. </a:t>
            </a:r>
            <a:r>
              <a:rPr lang="ru-RU" sz="1600" b="1" dirty="0" err="1">
                <a:solidFill>
                  <a:srgbClr val="7F0055"/>
                </a:solidFill>
                <a:latin typeface="Courier New" pitchFamily="49" charset="0"/>
                <a:ea typeface="Calibri"/>
                <a:cs typeface="Courier New" pitchFamily="49" charset="0"/>
              </a:rPr>
              <a:t>do</a:t>
            </a: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 { </a:t>
            </a:r>
            <a:r>
              <a:rPr lang="ru-RU" sz="1600" dirty="0">
                <a:solidFill>
                  <a:srgbClr val="3F7F5F"/>
                </a:solidFill>
                <a:latin typeface="Courier New" pitchFamily="49" charset="0"/>
                <a:ea typeface="Calibri"/>
                <a:cs typeface="Courier New" pitchFamily="49" charset="0"/>
              </a:rPr>
              <a:t>/*операторы*/</a:t>
            </a: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 } </a:t>
            </a:r>
            <a:endParaRPr lang="ru-RU" sz="1600" dirty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15000"/>
              </a:lnSpc>
              <a:defRPr/>
            </a:pP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/>
                <a:cs typeface="Courier New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boolexp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); </a:t>
            </a:r>
            <a:endParaRPr lang="ru-RU" sz="1600" dirty="0"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3. </a:t>
            </a: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/>
                <a:cs typeface="Courier New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(exp1;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boolexp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; exp3){ </a:t>
            </a:r>
            <a:r>
              <a:rPr lang="en-US" sz="1600" dirty="0">
                <a:solidFill>
                  <a:srgbClr val="3F7F5F"/>
                </a:solidFill>
                <a:latin typeface="Courier New" pitchFamily="49" charset="0"/>
                <a:ea typeface="Calibri"/>
                <a:cs typeface="Courier New" pitchFamily="49" charset="0"/>
              </a:rPr>
              <a:t>/*</a:t>
            </a:r>
            <a:r>
              <a:rPr lang="ru-RU" sz="1600" dirty="0">
                <a:solidFill>
                  <a:srgbClr val="3F7F5F"/>
                </a:solidFill>
                <a:latin typeface="Courier New" pitchFamily="49" charset="0"/>
                <a:ea typeface="Calibri"/>
                <a:cs typeface="Courier New" pitchFamily="49" charset="0"/>
              </a:rPr>
              <a:t>операторы</a:t>
            </a:r>
            <a:r>
              <a:rPr lang="en-US" sz="1600" dirty="0">
                <a:solidFill>
                  <a:srgbClr val="3F7F5F"/>
                </a:solidFill>
                <a:latin typeface="Courier New" pitchFamily="49" charset="0"/>
                <a:ea typeface="Calibri"/>
                <a:cs typeface="Courier New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 }</a:t>
            </a:r>
            <a:endParaRPr lang="ru-RU" sz="1600" dirty="0">
              <a:solidFill>
                <a:srgbClr val="000000"/>
              </a:solidFill>
              <a:latin typeface="Courier New" pitchFamily="49" charset="0"/>
              <a:ea typeface="Calibri"/>
              <a:cs typeface="Courier New" pitchFamily="49" charset="0"/>
            </a:endParaRPr>
          </a:p>
          <a:p>
            <a:pPr>
              <a:lnSpc>
                <a:spcPct val="115000"/>
              </a:lnSpc>
              <a:defRPr/>
            </a:pP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. </a:t>
            </a:r>
            <a:r>
              <a:rPr lang="en-US" sz="1600" b="1" dirty="0" smtClean="0">
                <a:solidFill>
                  <a:srgbClr val="7F0055"/>
                </a:solidFill>
                <a:latin typeface="Courier New" pitchFamily="49" charset="0"/>
                <a:ea typeface="Calibri"/>
                <a:cs typeface="Courier New" pitchFamily="49" charset="0"/>
              </a:rPr>
              <a:t>for</a:t>
            </a:r>
            <a:r>
              <a:rPr lang="en-US" sz="1600" dirty="0" smtClean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(</a:t>
            </a:r>
            <a:r>
              <a:rPr lang="ru-RU" sz="1600" dirty="0" smtClean="0">
                <a:latin typeface="Courier New" pitchFamily="49" charset="0"/>
                <a:cs typeface="Courier New" pitchFamily="49" charset="0"/>
              </a:rPr>
              <a:t>Тип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exp</a:t>
            </a:r>
            <a:r>
              <a:rPr lang="ru-RU" sz="1600" dirty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:</a:t>
            </a:r>
            <a:r>
              <a:rPr lang="ru-RU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exp</a:t>
            </a:r>
            <a:r>
              <a:rPr lang="ru-RU" sz="16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){ </a:t>
            </a:r>
            <a:r>
              <a:rPr lang="en-US" sz="1600" dirty="0">
                <a:solidFill>
                  <a:srgbClr val="3F7F5F"/>
                </a:solidFill>
                <a:latin typeface="Courier New" pitchFamily="49" charset="0"/>
                <a:ea typeface="Calibri"/>
                <a:cs typeface="Courier New" pitchFamily="49" charset="0"/>
              </a:rPr>
              <a:t>/*</a:t>
            </a:r>
            <a:r>
              <a:rPr lang="ru-RU" sz="1600" dirty="0">
                <a:solidFill>
                  <a:srgbClr val="3F7F5F"/>
                </a:solidFill>
                <a:latin typeface="Courier New" pitchFamily="49" charset="0"/>
                <a:ea typeface="Calibri"/>
                <a:cs typeface="Courier New" pitchFamily="49" charset="0"/>
              </a:rPr>
              <a:t>операторы</a:t>
            </a:r>
            <a:r>
              <a:rPr lang="en-US" sz="1600" dirty="0">
                <a:solidFill>
                  <a:srgbClr val="3F7F5F"/>
                </a:solidFill>
                <a:latin typeface="Courier New" pitchFamily="49" charset="0"/>
                <a:ea typeface="Calibri"/>
                <a:cs typeface="Courier New" pitchFamily="49" charset="0"/>
              </a:rPr>
              <a:t>*/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/>
                <a:cs typeface="Courier New" pitchFamily="49" charset="0"/>
              </a:rPr>
              <a:t> } </a:t>
            </a:r>
            <a:endParaRPr lang="ru-RU" sz="1600" dirty="0">
              <a:latin typeface="Courier New" pitchFamily="49" charset="0"/>
              <a:ea typeface="Calibri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Операторы. Операторы управления, операторы безусловного перехода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800" b="1" dirty="0"/>
              <a:t>b</a:t>
            </a:r>
            <a:r>
              <a:rPr lang="ru-RU" sz="1800" b="1" dirty="0" err="1"/>
              <a:t>reak</a:t>
            </a:r>
            <a:r>
              <a:rPr lang="ru-RU" sz="1800" b="1" dirty="0"/>
              <a:t> </a:t>
            </a:r>
            <a:r>
              <a:rPr lang="ru-RU" sz="1800" dirty="0">
                <a:solidFill>
                  <a:srgbClr val="6B0D0D"/>
                </a:solidFill>
              </a:rPr>
              <a:t>– </a:t>
            </a:r>
            <a:r>
              <a:rPr lang="ru-RU" sz="1800" dirty="0"/>
              <a:t>применяется для выхода из цикла, оператора </a:t>
            </a:r>
            <a:r>
              <a:rPr lang="en-US" sz="1800" b="1" dirty="0"/>
              <a:t>switch</a:t>
            </a:r>
          </a:p>
          <a:p>
            <a:pPr marL="0" indent="0" algn="just">
              <a:buNone/>
            </a:pPr>
            <a:endParaRPr lang="ru-RU" sz="1800" dirty="0">
              <a:solidFill>
                <a:srgbClr val="6B0D0D"/>
              </a:solidFill>
            </a:endParaRPr>
          </a:p>
          <a:p>
            <a:pPr marL="0" indent="0" algn="just">
              <a:buNone/>
            </a:pPr>
            <a:r>
              <a:rPr lang="en-US" sz="1800" b="1" dirty="0"/>
              <a:t>c</a:t>
            </a:r>
            <a:r>
              <a:rPr lang="ru-RU" sz="1800" b="1" dirty="0" err="1"/>
              <a:t>ontinue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6B0D0D"/>
                </a:solidFill>
              </a:rPr>
              <a:t>- </a:t>
            </a:r>
            <a:r>
              <a:rPr lang="ru-RU" sz="1800" dirty="0"/>
              <a:t>применяется для перехода к следующей итерации цикла</a:t>
            </a:r>
          </a:p>
          <a:p>
            <a:pPr>
              <a:buFont typeface="Verdana" pitchFamily="34" charset="0"/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В языке </a:t>
            </a:r>
            <a:r>
              <a:rPr lang="en-US" sz="1800" dirty="0"/>
              <a:t>Java</a:t>
            </a:r>
            <a:r>
              <a:rPr lang="ru-RU" sz="1800" dirty="0"/>
              <a:t> расширились возможности оператора прерывания цикла </a:t>
            </a:r>
            <a:r>
              <a:rPr lang="ru-RU" sz="1800" b="1" dirty="0" err="1"/>
              <a:t>break</a:t>
            </a:r>
            <a:r>
              <a:rPr lang="ru-RU" sz="1800" dirty="0"/>
              <a:t> и оператора прерывания итерации цикла </a:t>
            </a:r>
            <a:r>
              <a:rPr lang="ru-RU" sz="1800" b="1" dirty="0" err="1"/>
              <a:t>continue</a:t>
            </a:r>
            <a:r>
              <a:rPr lang="ru-RU" sz="1800" dirty="0"/>
              <a:t>, которые можно использовать с меткой</a:t>
            </a:r>
            <a:r>
              <a:rPr lang="en-US" sz="1800" dirty="0"/>
              <a:t>.</a:t>
            </a:r>
            <a:r>
              <a:rPr lang="ru-RU" sz="1800" dirty="0"/>
              <a:t> 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61047" y="3933056"/>
            <a:ext cx="5317507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Outer: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=0;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&lt;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args.length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++) {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 </a:t>
            </a:r>
            <a:r>
              <a:rPr lang="en-US" dirty="0">
                <a:solidFill>
                  <a:srgbClr val="3F7F5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...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Outer;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 </a:t>
            </a:r>
            <a:r>
              <a:rPr lang="en-US" dirty="0">
                <a:solidFill>
                  <a:srgbClr val="3F7F5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// ...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Использование циклов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Проверка условия для всех циклов выполняется только один раз за одну итерацию, для циклов </a:t>
            </a:r>
            <a:r>
              <a:rPr lang="en-US" sz="1800" b="1" dirty="0"/>
              <a:t>for</a:t>
            </a:r>
            <a:r>
              <a:rPr lang="ru-RU" sz="1800" dirty="0"/>
              <a:t> и </a:t>
            </a:r>
            <a:r>
              <a:rPr lang="en-US" sz="1800" b="1" dirty="0"/>
              <a:t>while</a:t>
            </a:r>
            <a:r>
              <a:rPr lang="ru-RU" sz="1800" dirty="0"/>
              <a:t> – перед итерацией, для цикла </a:t>
            </a:r>
            <a:r>
              <a:rPr lang="en-US" sz="1800" b="1" dirty="0"/>
              <a:t>do</a:t>
            </a:r>
            <a:r>
              <a:rPr lang="ru-RU" sz="1800" b="1" dirty="0"/>
              <a:t>/</a:t>
            </a:r>
            <a:r>
              <a:rPr lang="en-US" sz="1800" b="1" dirty="0"/>
              <a:t>while</a:t>
            </a:r>
            <a:r>
              <a:rPr lang="ru-RU" sz="1800" b="1" dirty="0"/>
              <a:t> </a:t>
            </a:r>
            <a:r>
              <a:rPr lang="ru-RU" sz="1800" dirty="0"/>
              <a:t>– по окончании итерации.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Цикл </a:t>
            </a:r>
            <a:r>
              <a:rPr lang="en-US" sz="1800" dirty="0">
                <a:solidFill>
                  <a:srgbClr val="6B0D0D"/>
                </a:solidFill>
              </a:rPr>
              <a:t>for</a:t>
            </a:r>
            <a:r>
              <a:rPr lang="ru-RU" sz="1800" dirty="0"/>
              <a:t> следует использовать при необходимости выполнения алгоритма строго определенное количество раз. Цикл </a:t>
            </a:r>
            <a:r>
              <a:rPr lang="en-US" sz="1800" b="1" dirty="0"/>
              <a:t>while</a:t>
            </a:r>
            <a:r>
              <a:rPr lang="ru-RU" sz="1800" dirty="0"/>
              <a:t> используется в случае, когда неизвестно число итераций для достижения необходимого результата, например, поиск необходимого значения в массиве или коллекции. Этот цикл применяется для организации бесконечных циклов в виде </a:t>
            </a:r>
            <a:r>
              <a:rPr lang="en-US" sz="1800" b="1" dirty="0"/>
              <a:t>while</a:t>
            </a:r>
            <a:r>
              <a:rPr lang="ru-RU" sz="1800" b="1" dirty="0"/>
              <a:t>(</a:t>
            </a:r>
            <a:r>
              <a:rPr lang="en-US" sz="1800" b="1" dirty="0"/>
              <a:t>true</a:t>
            </a:r>
            <a:r>
              <a:rPr lang="ru-RU" sz="1800" b="1" dirty="0"/>
              <a:t>).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Использование циклов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Для цикла </a:t>
            </a:r>
            <a:r>
              <a:rPr lang="en-US" sz="1800" b="1" dirty="0"/>
              <a:t>for</a:t>
            </a:r>
            <a:r>
              <a:rPr lang="ru-RU" sz="1800" dirty="0"/>
              <a:t> не рекомендуется в цикле изменять индекс цикла.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Условие завершения цикла должно быть очевидным, чтобы цикл не «сорвался» в бесконечный цикл.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Для индексов следует применять осмысленные имена.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Циклы не должны быть слишком длинными. Такой цикл претендует на выделение в отдельный метод.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Вложенность циклов не должна превышать трех.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Операторы управления, </a:t>
            </a:r>
            <a:r>
              <a:rPr lang="en-US" dirty="0"/>
              <a:t>switch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800" dirty="0"/>
              <a:t>Оператор </a:t>
            </a:r>
            <a:r>
              <a:rPr lang="ru-RU" sz="1800" b="1" dirty="0" err="1"/>
              <a:t>switch</a:t>
            </a:r>
            <a:r>
              <a:rPr lang="en-US" sz="1800" dirty="0">
                <a:solidFill>
                  <a:srgbClr val="6B0D0D"/>
                </a:solidFill>
              </a:rPr>
              <a:t>:</a:t>
            </a:r>
          </a:p>
          <a:p>
            <a:pPr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Оператор </a:t>
            </a:r>
            <a:r>
              <a:rPr lang="ru-RU" sz="1800" b="1" dirty="0" err="1"/>
              <a:t>switch</a:t>
            </a:r>
            <a:r>
              <a:rPr lang="ru-RU" sz="1800" dirty="0"/>
              <a:t> передает управление одному из нескольких</a:t>
            </a:r>
            <a:r>
              <a:rPr lang="en-US" sz="1800" dirty="0"/>
              <a:t> </a:t>
            </a:r>
            <a:r>
              <a:rPr lang="ru-RU" sz="1800" dirty="0"/>
              <a:t>операторов в зависимости от  значения выражения. 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3524232" y="2786059"/>
            <a:ext cx="5357850" cy="26407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switch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(exp) { </a:t>
            </a:r>
            <a:endParaRPr lang="ru-RU" sz="1600" dirty="0">
              <a:solidFill>
                <a:srgbClr val="000000"/>
              </a:solidFill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ru-RU" sz="1600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case</a:t>
            </a: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exp1:</a:t>
            </a:r>
            <a:r>
              <a:rPr lang="ru-RU" sz="16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/*операторы, если </a:t>
            </a:r>
            <a:r>
              <a:rPr lang="en-US" sz="16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	</a:t>
            </a:r>
            <a:r>
              <a:rPr lang="ru-RU" sz="16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exp==exp1*/</a:t>
            </a: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 </a:t>
            </a:r>
          </a:p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break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 </a:t>
            </a:r>
            <a:endParaRPr lang="ru-RU" sz="1600" dirty="0">
              <a:solidFill>
                <a:srgbClr val="000000"/>
              </a:solidFill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case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exp2:</a:t>
            </a:r>
            <a:r>
              <a:rPr lang="en-US" sz="16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/*</a:t>
            </a:r>
            <a:r>
              <a:rPr lang="ru-RU" sz="16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операторы</a:t>
            </a:r>
            <a:r>
              <a:rPr lang="en-US" sz="16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, </a:t>
            </a:r>
            <a:r>
              <a:rPr lang="ru-RU" sz="16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если</a:t>
            </a:r>
            <a:r>
              <a:rPr lang="en-US" sz="16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			exp==exp2*/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 </a:t>
            </a:r>
            <a:endParaRPr lang="ru-RU" sz="1600" dirty="0">
              <a:solidFill>
                <a:srgbClr val="000000"/>
              </a:solidFill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break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 </a:t>
            </a:r>
            <a:endParaRPr lang="ru-RU" sz="1600" dirty="0">
              <a:solidFill>
                <a:srgbClr val="000000"/>
              </a:solidFill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default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: </a:t>
            </a:r>
            <a:r>
              <a:rPr lang="en-US" sz="16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/* </a:t>
            </a:r>
            <a:r>
              <a:rPr lang="ru-RU" sz="16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операторы</a:t>
            </a:r>
            <a:r>
              <a:rPr lang="en-US" sz="16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Java */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 </a:t>
            </a:r>
            <a:endParaRPr lang="ru-RU" sz="1600" dirty="0">
              <a:solidFill>
                <a:srgbClr val="000000"/>
              </a:solidFill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Операторы управления, </a:t>
            </a:r>
            <a:r>
              <a:rPr lang="en-US" dirty="0"/>
              <a:t>switch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313346" name="Rectangle 2"/>
          <p:cNvSpPr>
            <a:spLocks noChangeArrowheads="1"/>
          </p:cNvSpPr>
          <p:nvPr/>
        </p:nvSpPr>
        <p:spPr bwMode="auto">
          <a:xfrm>
            <a:off x="8629740" y="5589240"/>
            <a:ext cx="55496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one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8544272" y="5093382"/>
            <a:ext cx="1413940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631504" y="1240889"/>
            <a:ext cx="4588768" cy="480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String s =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String(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"one"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switch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(s) {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"two"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"two"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"three"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"three"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"four"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"four"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"one"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"one"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"default"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Операторы управления, </a:t>
            </a:r>
            <a:r>
              <a:rPr lang="en-US" dirty="0"/>
              <a:t>switch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315394" name="Rectangle 2"/>
          <p:cNvSpPr>
            <a:spLocks noChangeArrowheads="1"/>
          </p:cNvSpPr>
          <p:nvPr/>
        </p:nvSpPr>
        <p:spPr bwMode="auto">
          <a:xfrm>
            <a:off x="8788672" y="5279955"/>
            <a:ext cx="43152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10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40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8371209" y="4856104"/>
            <a:ext cx="1697982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8"/>
          <p:cNvSpPr>
            <a:spLocks noGrp="1" noChangeArrowheads="1"/>
          </p:cNvSpPr>
          <p:nvPr>
            <p:ph idx="1"/>
          </p:nvPr>
        </p:nvSpPr>
        <p:spPr bwMode="auto">
          <a:xfrm>
            <a:off x="1415480" y="1461304"/>
            <a:ext cx="5240272" cy="43581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= 10;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switch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(x) {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20: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sz="18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"20"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30: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sz="18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"30"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default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sz="18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"default"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10: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sz="18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"10"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case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40: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sz="18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"40"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</a:t>
            </a:r>
            <a:r>
              <a:rPr lang="en-US" dirty="0" err="1"/>
              <a:t>Instanceof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  <a:defRPr/>
            </a:pPr>
            <a:r>
              <a:rPr lang="ru-RU" sz="1800" dirty="0"/>
              <a:t>Оператор </a:t>
            </a:r>
            <a:r>
              <a:rPr lang="ru-RU" sz="1800" b="1" dirty="0" err="1"/>
              <a:t>instanceof</a:t>
            </a:r>
            <a:r>
              <a:rPr lang="ru-RU" sz="1800" dirty="0"/>
              <a:t> возвращает значение </a:t>
            </a:r>
            <a:r>
              <a:rPr lang="en-US" sz="1800" dirty="0">
                <a:solidFill>
                  <a:srgbClr val="6B0D0D"/>
                </a:solidFill>
              </a:rPr>
              <a:t>true</a:t>
            </a:r>
            <a:r>
              <a:rPr lang="ru-RU" sz="1800" dirty="0"/>
              <a:t>, если объект является экземпляром данного типа. Например</a:t>
            </a:r>
            <a:r>
              <a:rPr lang="en-US" sz="1800" dirty="0"/>
              <a:t>, </a:t>
            </a:r>
            <a:r>
              <a:rPr lang="ru-RU" sz="1800" dirty="0"/>
              <a:t>для иерархии наследования</a:t>
            </a:r>
            <a:r>
              <a:rPr lang="en-US" sz="1800" dirty="0"/>
              <a:t>:</a:t>
            </a:r>
          </a:p>
          <a:p>
            <a:pPr marL="0" indent="0" algn="just">
              <a:buNone/>
              <a:defRPr/>
            </a:pPr>
            <a:endParaRPr lang="en-US" sz="1800" dirty="0">
              <a:solidFill>
                <a:srgbClr val="7F0055"/>
              </a:solidFill>
              <a:ea typeface="Calibri" pitchFamily="34" charset="0"/>
            </a:endParaRPr>
          </a:p>
          <a:p>
            <a:pPr lvl="0">
              <a:buNone/>
              <a:defRPr/>
            </a:pP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5" name="Прямоугольник 24"/>
          <p:cNvSpPr/>
          <p:nvPr/>
        </p:nvSpPr>
        <p:spPr>
          <a:xfrm>
            <a:off x="4952992" y="4572008"/>
            <a:ext cx="4857784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en-US" sz="1600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Course </a:t>
            </a:r>
            <a:r>
              <a:rPr lang="en-US" sz="1600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extends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Object {} </a:t>
            </a:r>
            <a:endParaRPr lang="ru-RU" sz="1600" dirty="0"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en-US" sz="1600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BaseCourse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extends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Course {} </a:t>
            </a:r>
            <a:endParaRPr lang="ru-RU" sz="1600" dirty="0"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en-US" sz="1600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FreeCourse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extends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BaseCourse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{} </a:t>
            </a:r>
            <a:endParaRPr lang="ru-RU" sz="1600" dirty="0"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en-US" sz="1600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OptionalCourse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extends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Course {} </a:t>
            </a:r>
          </a:p>
        </p:txBody>
      </p:sp>
      <p:grpSp>
        <p:nvGrpSpPr>
          <p:cNvPr id="43" name="Группа 42"/>
          <p:cNvGrpSpPr/>
          <p:nvPr/>
        </p:nvGrpSpPr>
        <p:grpSpPr>
          <a:xfrm>
            <a:off x="2809852" y="2357430"/>
            <a:ext cx="4000528" cy="3000396"/>
            <a:chOff x="1285852" y="2357430"/>
            <a:chExt cx="4000528" cy="3000396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2357422" y="2357430"/>
              <a:ext cx="1857388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Course</a:t>
              </a: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1285852" y="3643314"/>
              <a:ext cx="1857388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BaseCourse</a:t>
              </a:r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1285852" y="4786322"/>
              <a:ext cx="1857388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FreeCourse</a:t>
              </a:r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3428992" y="3643314"/>
              <a:ext cx="1857388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OptionalCourse</a:t>
              </a:r>
              <a:endPara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1" name="Прямая со стрелкой 30"/>
            <p:cNvCxnSpPr>
              <a:stCxn id="27" idx="0"/>
              <a:endCxn id="26" idx="2"/>
            </p:cNvCxnSpPr>
            <p:nvPr/>
          </p:nvCxnSpPr>
          <p:spPr>
            <a:xfrm rot="5400000" flipH="1" flipV="1">
              <a:off x="2393141" y="2750339"/>
              <a:ext cx="714380" cy="10715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/>
            <p:cNvCxnSpPr>
              <a:stCxn id="29" idx="0"/>
              <a:endCxn id="26" idx="2"/>
            </p:cNvCxnSpPr>
            <p:nvPr/>
          </p:nvCxnSpPr>
          <p:spPr>
            <a:xfrm rot="16200000" flipV="1">
              <a:off x="3464711" y="2750339"/>
              <a:ext cx="714380" cy="10715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/>
            <p:cNvCxnSpPr>
              <a:stCxn id="28" idx="0"/>
              <a:endCxn id="27" idx="2"/>
            </p:cNvCxnSpPr>
            <p:nvPr/>
          </p:nvCxnSpPr>
          <p:spPr>
            <a:xfrm rot="5400000" flipH="1" flipV="1">
              <a:off x="1928794" y="4500570"/>
              <a:ext cx="571504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</a:t>
            </a:r>
            <a:r>
              <a:rPr lang="en-US" dirty="0" err="1"/>
              <a:t>Instanceof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  <a:defRPr/>
            </a:pPr>
            <a:r>
              <a:rPr lang="ru-RU" sz="1800" dirty="0"/>
              <a:t>Объект подкласса может быть использован всюду, где используется объект суперкласса</a:t>
            </a:r>
            <a:endParaRPr lang="en-US" sz="1800" dirty="0"/>
          </a:p>
          <a:p>
            <a:pPr marL="0" indent="0" algn="just">
              <a:buNone/>
              <a:defRPr/>
            </a:pPr>
            <a:endParaRPr lang="en-US" sz="1800" dirty="0"/>
          </a:p>
          <a:p>
            <a:pPr marL="0" indent="0" algn="just">
              <a:buNone/>
              <a:defRPr/>
            </a:pPr>
            <a:r>
              <a:rPr lang="ru-RU" sz="1800" dirty="0"/>
              <a:t>Результатом действия оператора </a:t>
            </a:r>
            <a:r>
              <a:rPr lang="ru-RU" sz="1800" b="1" dirty="0" err="1"/>
              <a:t>instanceof</a:t>
            </a:r>
            <a:r>
              <a:rPr lang="ru-RU" sz="1800" b="1" dirty="0"/>
              <a:t> </a:t>
            </a:r>
            <a:r>
              <a:rPr lang="ru-RU" sz="1800" dirty="0"/>
              <a:t>будет истина, если объект является объектом типа</a:t>
            </a:r>
            <a:r>
              <a:rPr lang="en-US" sz="1800" dirty="0"/>
              <a:t> c </a:t>
            </a:r>
            <a:r>
              <a:rPr lang="ru-RU" sz="1800" dirty="0"/>
              <a:t>с которым идет поверка или одного из его подклассов, но не наоборот.</a:t>
            </a:r>
            <a:endParaRPr lang="ru-RU" sz="1800" dirty="0">
              <a:ea typeface="Calibri" pitchFamily="34" charset="0"/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194127"/>
            <a:ext cx="1430146" cy="2075545"/>
          </a:xfrm>
          <a:prstGeom prst="rect">
            <a:avLst/>
          </a:prstGeom>
          <a:solidFill>
            <a:schemeClr val="bg1">
              <a:alpha val="45000"/>
            </a:schemeClr>
          </a:solidFill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587280" y="6520259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26081" y="6501832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23392" y="3269672"/>
            <a:ext cx="6984776" cy="2410982"/>
          </a:xfrm>
          <a:solidFill>
            <a:schemeClr val="bg1">
              <a:alpha val="4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2000, 8 мая – </a:t>
            </a:r>
            <a:r>
              <a:rPr lang="ru-RU" sz="1800" b="1" dirty="0"/>
              <a:t>J2SE 1.3</a:t>
            </a:r>
            <a:r>
              <a:rPr lang="en-US" sz="1800" b="1" dirty="0"/>
              <a:t> </a:t>
            </a:r>
            <a:r>
              <a:rPr lang="ru-RU" sz="1800" b="1" dirty="0"/>
              <a:t>«</a:t>
            </a:r>
            <a:r>
              <a:rPr lang="en-US" sz="1800" b="1" dirty="0"/>
              <a:t>Kestrel</a:t>
            </a:r>
            <a:r>
              <a:rPr lang="ru-RU" sz="1800" b="1" dirty="0"/>
              <a:t>*»</a:t>
            </a:r>
          </a:p>
          <a:p>
            <a:r>
              <a:rPr lang="en-US" sz="1800" dirty="0" err="1"/>
              <a:t>HotSpot</a:t>
            </a:r>
            <a:r>
              <a:rPr lang="en-US" sz="1800" dirty="0"/>
              <a:t> JVM </a:t>
            </a:r>
            <a:r>
              <a:rPr lang="en-US" sz="1800" dirty="0" smtClean="0"/>
              <a:t>included;</a:t>
            </a:r>
            <a:endParaRPr lang="en-US" sz="1800" dirty="0"/>
          </a:p>
          <a:p>
            <a:r>
              <a:rPr lang="en-US" sz="1800" dirty="0"/>
              <a:t>RMI compatibility with </a:t>
            </a:r>
            <a:r>
              <a:rPr lang="en-US" sz="1800" dirty="0" smtClean="0"/>
              <a:t>CORBA;</a:t>
            </a:r>
            <a:endParaRPr lang="en-US" sz="1800" dirty="0"/>
          </a:p>
          <a:p>
            <a:r>
              <a:rPr lang="en-US" sz="1800" dirty="0"/>
              <a:t>Java Naming and Directory Interface (JNDI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/>
              <a:t>Java Platform Debugger Architecture (JPDA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 err="1" smtClean="0"/>
              <a:t>JavaSound</a:t>
            </a:r>
            <a:r>
              <a:rPr lang="en-US" sz="1800" dirty="0" smtClean="0"/>
              <a:t>;</a:t>
            </a:r>
            <a:endParaRPr lang="en-US" sz="1800" dirty="0"/>
          </a:p>
          <a:p>
            <a:r>
              <a:rPr lang="en-US" sz="1800" dirty="0"/>
              <a:t>Synthetic proxy </a:t>
            </a:r>
            <a:r>
              <a:rPr lang="en-US" sz="1800" dirty="0" smtClean="0"/>
              <a:t>classes.</a:t>
            </a:r>
            <a:endParaRPr lang="ru-RU" sz="1800" dirty="0"/>
          </a:p>
        </p:txBody>
      </p:sp>
      <p:sp>
        <p:nvSpPr>
          <p:cNvPr id="3" name="Rectangle 2"/>
          <p:cNvSpPr/>
          <p:nvPr/>
        </p:nvSpPr>
        <p:spPr>
          <a:xfrm>
            <a:off x="3046585" y="6262118"/>
            <a:ext cx="9145415" cy="30777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Arial" panose="020B0604020202020204" pitchFamily="34" charset="0"/>
              </a:rPr>
              <a:t>*</a:t>
            </a:r>
            <a:r>
              <a:rPr lang="en-US" sz="1400" b="1" dirty="0">
                <a:latin typeface="Arial" panose="020B0604020202020204" pitchFamily="34" charset="0"/>
              </a:rPr>
              <a:t> Kestrel falcon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ru-RU" sz="1400" dirty="0">
                <a:solidFill>
                  <a:srgbClr val="5A3696"/>
                </a:solidFill>
                <a:latin typeface="Arial" panose="020B0604020202020204" pitchFamily="34" charset="0"/>
                <a:hlinkClick r:id="rId4" tooltip="Английский язык"/>
              </a:rPr>
              <a:t>рус.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  «Пустельга») — птица из семейства соколиных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6864" y="0"/>
            <a:ext cx="12198864" cy="692696"/>
          </a:xfrm>
        </p:spPr>
        <p:txBody>
          <a:bodyPr/>
          <a:lstStyle/>
          <a:p>
            <a:r>
              <a:rPr lang="ru-RU" dirty="0"/>
              <a:t>Введение в язык Java. Базовые определения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68" y="0"/>
            <a:ext cx="2643953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</a:t>
            </a:r>
            <a:r>
              <a:rPr lang="en-US" dirty="0" err="1"/>
              <a:t>Instanceof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03912" y="5589930"/>
            <a:ext cx="194421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BaseCourse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OptionalCourse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BaseCourse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07768" y="5589930"/>
            <a:ext cx="1178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ru-RU"/>
              <a:t>Результат: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19200" y="1219200"/>
            <a:ext cx="9753600" cy="4201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static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main(String[]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args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 {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doLogic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BaseCourse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doLogic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OptionalCourse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i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doLogic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FreeCourse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());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static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doLogic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(Course c) {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(c </a:t>
            </a:r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instanceof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BaseCourse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 {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 smtClean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US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BaseCourse</a:t>
            </a:r>
            <a:r>
              <a:rPr lang="en-US" dirty="0" smtClean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} 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(c </a:t>
            </a:r>
            <a:r>
              <a:rPr lang="en-US" b="1" dirty="0" err="1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instanceof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OptionalCourse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 {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 smtClean="0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 smtClean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US" dirty="0" err="1" smtClean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OptionalCourse</a:t>
            </a:r>
            <a:r>
              <a:rPr lang="en-US" dirty="0" smtClean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} </a:t>
            </a:r>
            <a:r>
              <a:rPr lang="en-US" b="1" dirty="0" smtClean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System</a:t>
            </a:r>
            <a:r>
              <a:rPr lang="ru-RU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i="1" dirty="0" smtClean="0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ru-RU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println</a:t>
            </a:r>
            <a:r>
              <a:rPr lang="ru-RU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ru-RU" dirty="0" smtClean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"Что-то другое."</a:t>
            </a:r>
            <a:r>
              <a:rPr lang="ru-RU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Перевод чисел в строки и обратно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Перевести строковое значение в величину типа </a:t>
            </a:r>
            <a:r>
              <a:rPr lang="en-US" sz="1800" b="1" dirty="0" err="1"/>
              <a:t>int</a:t>
            </a:r>
            <a:r>
              <a:rPr lang="ru-RU" sz="1800" dirty="0"/>
              <a:t> или </a:t>
            </a:r>
            <a:r>
              <a:rPr lang="en-US" sz="1800" b="1" dirty="0"/>
              <a:t>double</a:t>
            </a:r>
            <a:r>
              <a:rPr lang="ru-RU" sz="1800" dirty="0"/>
              <a:t> можно с помощью методов </a:t>
            </a:r>
            <a:r>
              <a:rPr lang="en-US" sz="1800" b="1" dirty="0" err="1"/>
              <a:t>parseInt</a:t>
            </a:r>
            <a:r>
              <a:rPr lang="ru-RU" sz="1800" b="1" dirty="0"/>
              <a:t>() </a:t>
            </a:r>
            <a:r>
              <a:rPr lang="ru-RU" sz="1800" dirty="0"/>
              <a:t>и </a:t>
            </a:r>
            <a:r>
              <a:rPr lang="en-US" sz="1800" b="1" dirty="0" err="1"/>
              <a:t>parseDouble</a:t>
            </a:r>
            <a:r>
              <a:rPr lang="ru-RU" sz="1800" b="1" dirty="0"/>
              <a:t>() </a:t>
            </a:r>
            <a:r>
              <a:rPr lang="ru-RU" sz="1800" dirty="0"/>
              <a:t>классов </a:t>
            </a:r>
            <a:r>
              <a:rPr lang="en-US" sz="1800" b="1" dirty="0"/>
              <a:t>Integer</a:t>
            </a:r>
            <a:r>
              <a:rPr lang="ru-RU" sz="1800" dirty="0"/>
              <a:t> и </a:t>
            </a:r>
            <a:r>
              <a:rPr lang="en-US" sz="1800" b="1" dirty="0"/>
              <a:t>Double</a:t>
            </a:r>
            <a:r>
              <a:rPr lang="ru-RU" sz="1800" dirty="0"/>
              <a:t>. </a:t>
            </a: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Обратное преобразование возможно при использовании метода </a:t>
            </a:r>
            <a:r>
              <a:rPr lang="en-US" sz="1800" b="1" dirty="0" err="1"/>
              <a:t>valueOf</a:t>
            </a:r>
            <a:r>
              <a:rPr lang="ru-RU" sz="1800" b="1" dirty="0"/>
              <a:t>()</a:t>
            </a:r>
            <a:r>
              <a:rPr lang="ru-RU" sz="1800" dirty="0"/>
              <a:t> класса </a:t>
            </a:r>
            <a:r>
              <a:rPr lang="en-US" sz="1800" b="1" dirty="0"/>
              <a:t>String</a:t>
            </a:r>
            <a:r>
              <a:rPr lang="ru-RU" sz="1800" dirty="0"/>
              <a:t>. </a:t>
            </a: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Кроме того, любое значение можно преобразовать в строку путем конкатенации его (</a:t>
            </a:r>
            <a:r>
              <a:rPr lang="ru-RU" sz="1800" b="1" dirty="0"/>
              <a:t>+</a:t>
            </a:r>
            <a:r>
              <a:rPr lang="ru-RU" sz="1800" dirty="0"/>
              <a:t>) с пустой строкой (</a:t>
            </a:r>
            <a:r>
              <a:rPr lang="ru-RU" sz="1800" b="1" dirty="0"/>
              <a:t>“”</a:t>
            </a:r>
            <a:r>
              <a:rPr lang="ru-RU" sz="1800" dirty="0"/>
              <a:t>).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Перевод чисел в строки и обратно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32304" y="2918327"/>
            <a:ext cx="2193777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246.24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=124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=124.24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=345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32304" y="2548995"/>
            <a:ext cx="1178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ru-RU"/>
              <a:t>Результат: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98380" y="1052736"/>
            <a:ext cx="5884912" cy="53614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String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 </a:t>
            </a:r>
            <a:r>
              <a:rPr lang="en-US" sz="16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"123"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String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"123.24"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y;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6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z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Integer.</a:t>
            </a:r>
            <a:r>
              <a:rPr 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parseInt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Double.</a:t>
            </a:r>
            <a:r>
              <a:rPr 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parseDouble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x+y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String.</a:t>
            </a:r>
            <a:r>
              <a:rPr 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valueOf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(x + 1);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String.</a:t>
            </a:r>
            <a:r>
              <a:rPr 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valueOf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(y + 1);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strInt</a:t>
            </a:r>
            <a:r>
              <a:rPr lang="en-US" sz="16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strDouble</a:t>
            </a:r>
            <a:r>
              <a:rPr lang="en-US" sz="16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String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 </a:t>
            </a:r>
            <a:r>
              <a:rPr lang="en-US" sz="16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num</a:t>
            </a:r>
            <a:r>
              <a:rPr lang="en-US" sz="16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+ 345;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str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Строковое преобразование чисел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Для преобразования целого числа в десятичную, двоичную, шестнадцатеричную и восьмеричную строки используются методы </a:t>
            </a:r>
            <a:r>
              <a:rPr lang="en-US" sz="1800" b="1" dirty="0" err="1"/>
              <a:t>toString</a:t>
            </a:r>
            <a:r>
              <a:rPr lang="ru-RU" sz="1800" b="1" dirty="0"/>
              <a:t>()</a:t>
            </a:r>
            <a:r>
              <a:rPr lang="ru-RU" sz="1800" dirty="0"/>
              <a:t>,</a:t>
            </a:r>
            <a:r>
              <a:rPr lang="ru-RU" sz="1800" b="1" dirty="0"/>
              <a:t> </a:t>
            </a:r>
            <a:r>
              <a:rPr lang="en-US" sz="1800" b="1" dirty="0" err="1"/>
              <a:t>toBinaryString</a:t>
            </a:r>
            <a:r>
              <a:rPr lang="ru-RU" sz="1800" b="1" dirty="0"/>
              <a:t>()</a:t>
            </a:r>
            <a:r>
              <a:rPr lang="ru-RU" sz="1800" dirty="0"/>
              <a:t>,</a:t>
            </a:r>
            <a:r>
              <a:rPr lang="ru-RU" sz="1800" b="1" dirty="0"/>
              <a:t> </a:t>
            </a:r>
            <a:r>
              <a:rPr lang="en-US" sz="1800" b="1" dirty="0" err="1"/>
              <a:t>toHexString</a:t>
            </a:r>
            <a:r>
              <a:rPr lang="ru-RU" sz="1800" b="1" dirty="0"/>
              <a:t>()</a:t>
            </a:r>
            <a:r>
              <a:rPr lang="ru-RU" sz="1800" i="1" dirty="0"/>
              <a:t> </a:t>
            </a:r>
            <a:r>
              <a:rPr lang="ru-RU" sz="1800" dirty="0"/>
              <a:t>и</a:t>
            </a:r>
            <a:r>
              <a:rPr lang="ru-RU" sz="1800" i="1" dirty="0"/>
              <a:t> </a:t>
            </a:r>
            <a:r>
              <a:rPr lang="en-US" sz="1800" b="1" dirty="0" err="1"/>
              <a:t>toOctalString</a:t>
            </a:r>
            <a:r>
              <a:rPr lang="ru-RU" sz="1800" b="1" dirty="0"/>
              <a:t>()</a:t>
            </a:r>
            <a:r>
              <a:rPr lang="ru-RU" sz="1800" i="1" dirty="0"/>
              <a:t>.</a:t>
            </a: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2438400" y="4137849"/>
            <a:ext cx="7315200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54151" y="2708921"/>
            <a:ext cx="691222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Integer.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(267));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Integer.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toBinaryString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(267));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Integer.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toHexString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(267));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Integer.</a:t>
            </a:r>
            <a:r>
              <a:rPr lang="en-US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toOctalString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(267));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19936" y="4270117"/>
            <a:ext cx="1335634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267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100001011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10b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413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Определения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None/>
            </a:pPr>
            <a:r>
              <a:rPr lang="ru-RU" sz="1800" b="1" dirty="0"/>
              <a:t>Объект</a:t>
            </a:r>
            <a:r>
              <a:rPr lang="ru-RU" sz="1800" dirty="0"/>
              <a:t> – некоторая КОНКРЕТНАЯ сущность моделируемой предметной области</a:t>
            </a:r>
          </a:p>
          <a:p>
            <a:pPr>
              <a:lnSpc>
                <a:spcPct val="90000"/>
              </a:lnSpc>
              <a:buNone/>
            </a:pPr>
            <a:endParaRPr lang="ru-RU" sz="1800" dirty="0"/>
          </a:p>
          <a:p>
            <a:pPr>
              <a:lnSpc>
                <a:spcPct val="90000"/>
              </a:lnSpc>
              <a:buNone/>
            </a:pPr>
            <a:r>
              <a:rPr lang="ru-RU" sz="1800" b="1" dirty="0"/>
              <a:t>Класс</a:t>
            </a:r>
            <a:r>
              <a:rPr lang="ru-RU" sz="1800" dirty="0"/>
              <a:t> – шаблон или АБСТРАКЦИЯ сущности предметной области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186824" y="3870326"/>
            <a:ext cx="1529912" cy="868487"/>
          </a:xfrm>
          <a:prstGeom prst="rightArrow">
            <a:avLst>
              <a:gd name="adj1" fmla="val 50000"/>
              <a:gd name="adj2" fmla="val 6009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7016779" y="3140968"/>
            <a:ext cx="995358" cy="980146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7450950" y="3675104"/>
            <a:ext cx="1431918" cy="132226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8517274" y="3210083"/>
            <a:ext cx="1083162" cy="1126622"/>
          </a:xfrm>
          <a:prstGeom prst="rect">
            <a:avLst/>
          </a:prstGeom>
          <a:solidFill>
            <a:schemeClr val="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3555715" y="2789238"/>
            <a:ext cx="1719571" cy="1478157"/>
          </a:xfrm>
          <a:prstGeom prst="cloudCallout">
            <a:avLst>
              <a:gd name="adj1" fmla="val -51963"/>
              <a:gd name="adj2" fmla="val 5583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ru-RU"/>
              <a:t>Квадрат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097654" y="3365500"/>
            <a:ext cx="490232" cy="5214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2659061" y="4086226"/>
            <a:ext cx="1465289" cy="1200163"/>
            <a:chOff x="955" y="2005"/>
            <a:chExt cx="998" cy="654"/>
          </a:xfrm>
        </p:grpSpPr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053" y="2005"/>
              <a:ext cx="517" cy="408"/>
            </a:xfrm>
            <a:custGeom>
              <a:avLst/>
              <a:gdLst/>
              <a:ahLst/>
              <a:cxnLst>
                <a:cxn ang="0">
                  <a:pos x="238" y="407"/>
                </a:cxn>
                <a:cxn ang="0">
                  <a:pos x="208" y="407"/>
                </a:cxn>
                <a:cxn ang="0">
                  <a:pos x="179" y="397"/>
                </a:cxn>
                <a:cxn ang="0">
                  <a:pos x="159" y="397"/>
                </a:cxn>
                <a:cxn ang="0">
                  <a:pos x="129" y="388"/>
                </a:cxn>
                <a:cxn ang="0">
                  <a:pos x="109" y="378"/>
                </a:cxn>
                <a:cxn ang="0">
                  <a:pos x="89" y="359"/>
                </a:cxn>
                <a:cxn ang="0">
                  <a:pos x="70" y="350"/>
                </a:cxn>
                <a:cxn ang="0">
                  <a:pos x="50" y="331"/>
                </a:cxn>
                <a:cxn ang="0">
                  <a:pos x="40" y="312"/>
                </a:cxn>
                <a:cxn ang="0">
                  <a:pos x="20" y="293"/>
                </a:cxn>
                <a:cxn ang="0">
                  <a:pos x="10" y="274"/>
                </a:cxn>
                <a:cxn ang="0">
                  <a:pos x="0" y="255"/>
                </a:cxn>
                <a:cxn ang="0">
                  <a:pos x="0" y="236"/>
                </a:cxn>
                <a:cxn ang="0">
                  <a:pos x="0" y="218"/>
                </a:cxn>
                <a:cxn ang="0">
                  <a:pos x="0" y="199"/>
                </a:cxn>
                <a:cxn ang="0">
                  <a:pos x="0" y="170"/>
                </a:cxn>
                <a:cxn ang="0">
                  <a:pos x="0" y="151"/>
                </a:cxn>
                <a:cxn ang="0">
                  <a:pos x="10" y="132"/>
                </a:cxn>
                <a:cxn ang="0">
                  <a:pos x="20" y="113"/>
                </a:cxn>
                <a:cxn ang="0">
                  <a:pos x="30" y="94"/>
                </a:cxn>
                <a:cxn ang="0">
                  <a:pos x="50" y="75"/>
                </a:cxn>
                <a:cxn ang="0">
                  <a:pos x="70" y="66"/>
                </a:cxn>
                <a:cxn ang="0">
                  <a:pos x="80" y="47"/>
                </a:cxn>
                <a:cxn ang="0">
                  <a:pos x="109" y="37"/>
                </a:cxn>
                <a:cxn ang="0">
                  <a:pos x="129" y="18"/>
                </a:cxn>
                <a:cxn ang="0">
                  <a:pos x="149" y="9"/>
                </a:cxn>
                <a:cxn ang="0">
                  <a:pos x="179" y="9"/>
                </a:cxn>
                <a:cxn ang="0">
                  <a:pos x="198" y="0"/>
                </a:cxn>
                <a:cxn ang="0">
                  <a:pos x="228" y="0"/>
                </a:cxn>
                <a:cxn ang="0">
                  <a:pos x="258" y="0"/>
                </a:cxn>
                <a:cxn ang="0">
                  <a:pos x="277" y="0"/>
                </a:cxn>
                <a:cxn ang="0">
                  <a:pos x="307" y="0"/>
                </a:cxn>
                <a:cxn ang="0">
                  <a:pos x="337" y="0"/>
                </a:cxn>
                <a:cxn ang="0">
                  <a:pos x="357" y="9"/>
                </a:cxn>
                <a:cxn ang="0">
                  <a:pos x="386" y="18"/>
                </a:cxn>
                <a:cxn ang="0">
                  <a:pos x="406" y="28"/>
                </a:cxn>
                <a:cxn ang="0">
                  <a:pos x="426" y="47"/>
                </a:cxn>
                <a:cxn ang="0">
                  <a:pos x="446" y="56"/>
                </a:cxn>
                <a:cxn ang="0">
                  <a:pos x="465" y="75"/>
                </a:cxn>
                <a:cxn ang="0">
                  <a:pos x="475" y="94"/>
                </a:cxn>
                <a:cxn ang="0">
                  <a:pos x="495" y="104"/>
                </a:cxn>
                <a:cxn ang="0">
                  <a:pos x="505" y="132"/>
                </a:cxn>
                <a:cxn ang="0">
                  <a:pos x="505" y="151"/>
                </a:cxn>
                <a:cxn ang="0">
                  <a:pos x="516" y="170"/>
                </a:cxn>
                <a:cxn ang="0">
                  <a:pos x="516" y="189"/>
                </a:cxn>
                <a:cxn ang="0">
                  <a:pos x="516" y="208"/>
                </a:cxn>
                <a:cxn ang="0">
                  <a:pos x="516" y="227"/>
                </a:cxn>
                <a:cxn ang="0">
                  <a:pos x="516" y="255"/>
                </a:cxn>
                <a:cxn ang="0">
                  <a:pos x="505" y="274"/>
                </a:cxn>
                <a:cxn ang="0">
                  <a:pos x="495" y="293"/>
                </a:cxn>
                <a:cxn ang="0">
                  <a:pos x="485" y="312"/>
                </a:cxn>
                <a:cxn ang="0">
                  <a:pos x="465" y="331"/>
                </a:cxn>
                <a:cxn ang="0">
                  <a:pos x="446" y="340"/>
                </a:cxn>
                <a:cxn ang="0">
                  <a:pos x="426" y="359"/>
                </a:cxn>
                <a:cxn ang="0">
                  <a:pos x="406" y="369"/>
                </a:cxn>
                <a:cxn ang="0">
                  <a:pos x="386" y="378"/>
                </a:cxn>
                <a:cxn ang="0">
                  <a:pos x="367" y="388"/>
                </a:cxn>
                <a:cxn ang="0">
                  <a:pos x="337" y="397"/>
                </a:cxn>
                <a:cxn ang="0">
                  <a:pos x="317" y="407"/>
                </a:cxn>
                <a:cxn ang="0">
                  <a:pos x="287" y="407"/>
                </a:cxn>
                <a:cxn ang="0">
                  <a:pos x="258" y="407"/>
                </a:cxn>
              </a:cxnLst>
              <a:rect l="0" t="0" r="r" b="b"/>
              <a:pathLst>
                <a:path w="517" h="408">
                  <a:moveTo>
                    <a:pt x="258" y="407"/>
                  </a:moveTo>
                  <a:lnTo>
                    <a:pt x="248" y="407"/>
                  </a:lnTo>
                  <a:lnTo>
                    <a:pt x="248" y="407"/>
                  </a:lnTo>
                  <a:lnTo>
                    <a:pt x="238" y="407"/>
                  </a:lnTo>
                  <a:lnTo>
                    <a:pt x="228" y="407"/>
                  </a:lnTo>
                  <a:lnTo>
                    <a:pt x="218" y="407"/>
                  </a:lnTo>
                  <a:lnTo>
                    <a:pt x="218" y="407"/>
                  </a:lnTo>
                  <a:lnTo>
                    <a:pt x="208" y="407"/>
                  </a:lnTo>
                  <a:lnTo>
                    <a:pt x="198" y="407"/>
                  </a:lnTo>
                  <a:lnTo>
                    <a:pt x="198" y="407"/>
                  </a:lnTo>
                  <a:lnTo>
                    <a:pt x="188" y="407"/>
                  </a:lnTo>
                  <a:lnTo>
                    <a:pt x="179" y="397"/>
                  </a:lnTo>
                  <a:lnTo>
                    <a:pt x="179" y="397"/>
                  </a:lnTo>
                  <a:lnTo>
                    <a:pt x="169" y="397"/>
                  </a:lnTo>
                  <a:lnTo>
                    <a:pt x="159" y="397"/>
                  </a:lnTo>
                  <a:lnTo>
                    <a:pt x="159" y="397"/>
                  </a:lnTo>
                  <a:lnTo>
                    <a:pt x="149" y="388"/>
                  </a:lnTo>
                  <a:lnTo>
                    <a:pt x="149" y="388"/>
                  </a:lnTo>
                  <a:lnTo>
                    <a:pt x="139" y="388"/>
                  </a:lnTo>
                  <a:lnTo>
                    <a:pt x="129" y="388"/>
                  </a:lnTo>
                  <a:lnTo>
                    <a:pt x="129" y="378"/>
                  </a:lnTo>
                  <a:lnTo>
                    <a:pt x="119" y="378"/>
                  </a:lnTo>
                  <a:lnTo>
                    <a:pt x="119" y="378"/>
                  </a:lnTo>
                  <a:lnTo>
                    <a:pt x="109" y="378"/>
                  </a:lnTo>
                  <a:lnTo>
                    <a:pt x="109" y="369"/>
                  </a:lnTo>
                  <a:lnTo>
                    <a:pt x="99" y="369"/>
                  </a:lnTo>
                  <a:lnTo>
                    <a:pt x="89" y="369"/>
                  </a:lnTo>
                  <a:lnTo>
                    <a:pt x="89" y="359"/>
                  </a:lnTo>
                  <a:lnTo>
                    <a:pt x="80" y="359"/>
                  </a:lnTo>
                  <a:lnTo>
                    <a:pt x="80" y="350"/>
                  </a:lnTo>
                  <a:lnTo>
                    <a:pt x="70" y="350"/>
                  </a:lnTo>
                  <a:lnTo>
                    <a:pt x="70" y="350"/>
                  </a:lnTo>
                  <a:lnTo>
                    <a:pt x="70" y="340"/>
                  </a:lnTo>
                  <a:lnTo>
                    <a:pt x="60" y="340"/>
                  </a:lnTo>
                  <a:lnTo>
                    <a:pt x="60" y="331"/>
                  </a:lnTo>
                  <a:lnTo>
                    <a:pt x="50" y="331"/>
                  </a:lnTo>
                  <a:lnTo>
                    <a:pt x="50" y="331"/>
                  </a:lnTo>
                  <a:lnTo>
                    <a:pt x="40" y="321"/>
                  </a:lnTo>
                  <a:lnTo>
                    <a:pt x="40" y="321"/>
                  </a:lnTo>
                  <a:lnTo>
                    <a:pt x="40" y="312"/>
                  </a:lnTo>
                  <a:lnTo>
                    <a:pt x="30" y="312"/>
                  </a:lnTo>
                  <a:lnTo>
                    <a:pt x="30" y="302"/>
                  </a:lnTo>
                  <a:lnTo>
                    <a:pt x="30" y="302"/>
                  </a:lnTo>
                  <a:lnTo>
                    <a:pt x="20" y="293"/>
                  </a:lnTo>
                  <a:lnTo>
                    <a:pt x="20" y="293"/>
                  </a:lnTo>
                  <a:lnTo>
                    <a:pt x="20" y="283"/>
                  </a:lnTo>
                  <a:lnTo>
                    <a:pt x="20" y="283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10" y="264"/>
                  </a:lnTo>
                  <a:lnTo>
                    <a:pt x="10" y="264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0" y="245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08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20" y="123"/>
                  </a:lnTo>
                  <a:lnTo>
                    <a:pt x="20" y="113"/>
                  </a:lnTo>
                  <a:lnTo>
                    <a:pt x="20" y="113"/>
                  </a:lnTo>
                  <a:lnTo>
                    <a:pt x="20" y="104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30" y="94"/>
                  </a:lnTo>
                  <a:lnTo>
                    <a:pt x="40" y="94"/>
                  </a:lnTo>
                  <a:lnTo>
                    <a:pt x="40" y="85"/>
                  </a:lnTo>
                  <a:lnTo>
                    <a:pt x="40" y="85"/>
                  </a:lnTo>
                  <a:lnTo>
                    <a:pt x="50" y="75"/>
                  </a:lnTo>
                  <a:lnTo>
                    <a:pt x="50" y="75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70" y="66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80" y="47"/>
                  </a:lnTo>
                  <a:lnTo>
                    <a:pt x="80" y="47"/>
                  </a:lnTo>
                  <a:lnTo>
                    <a:pt x="89" y="47"/>
                  </a:lnTo>
                  <a:lnTo>
                    <a:pt x="89" y="37"/>
                  </a:lnTo>
                  <a:lnTo>
                    <a:pt x="99" y="37"/>
                  </a:lnTo>
                  <a:lnTo>
                    <a:pt x="109" y="37"/>
                  </a:lnTo>
                  <a:lnTo>
                    <a:pt x="109" y="28"/>
                  </a:lnTo>
                  <a:lnTo>
                    <a:pt x="119" y="28"/>
                  </a:lnTo>
                  <a:lnTo>
                    <a:pt x="119" y="28"/>
                  </a:lnTo>
                  <a:lnTo>
                    <a:pt x="129" y="18"/>
                  </a:lnTo>
                  <a:lnTo>
                    <a:pt x="129" y="18"/>
                  </a:lnTo>
                  <a:lnTo>
                    <a:pt x="139" y="18"/>
                  </a:lnTo>
                  <a:lnTo>
                    <a:pt x="149" y="18"/>
                  </a:lnTo>
                  <a:lnTo>
                    <a:pt x="14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69" y="9"/>
                  </a:lnTo>
                  <a:lnTo>
                    <a:pt x="179" y="9"/>
                  </a:lnTo>
                  <a:lnTo>
                    <a:pt x="179" y="0"/>
                  </a:lnTo>
                  <a:lnTo>
                    <a:pt x="188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0"/>
                  </a:lnTo>
                  <a:lnTo>
                    <a:pt x="238" y="0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7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97" y="0"/>
                  </a:lnTo>
                  <a:lnTo>
                    <a:pt x="307" y="0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27" y="0"/>
                  </a:lnTo>
                  <a:lnTo>
                    <a:pt x="337" y="0"/>
                  </a:lnTo>
                  <a:lnTo>
                    <a:pt x="337" y="9"/>
                  </a:lnTo>
                  <a:lnTo>
                    <a:pt x="347" y="9"/>
                  </a:lnTo>
                  <a:lnTo>
                    <a:pt x="347" y="9"/>
                  </a:lnTo>
                  <a:lnTo>
                    <a:pt x="357" y="9"/>
                  </a:lnTo>
                  <a:lnTo>
                    <a:pt x="367" y="9"/>
                  </a:lnTo>
                  <a:lnTo>
                    <a:pt x="367" y="18"/>
                  </a:lnTo>
                  <a:lnTo>
                    <a:pt x="376" y="18"/>
                  </a:lnTo>
                  <a:lnTo>
                    <a:pt x="386" y="18"/>
                  </a:lnTo>
                  <a:lnTo>
                    <a:pt x="386" y="18"/>
                  </a:lnTo>
                  <a:lnTo>
                    <a:pt x="396" y="28"/>
                  </a:lnTo>
                  <a:lnTo>
                    <a:pt x="396" y="28"/>
                  </a:lnTo>
                  <a:lnTo>
                    <a:pt x="406" y="28"/>
                  </a:lnTo>
                  <a:lnTo>
                    <a:pt x="406" y="37"/>
                  </a:lnTo>
                  <a:lnTo>
                    <a:pt x="416" y="37"/>
                  </a:lnTo>
                  <a:lnTo>
                    <a:pt x="416" y="37"/>
                  </a:lnTo>
                  <a:lnTo>
                    <a:pt x="426" y="47"/>
                  </a:lnTo>
                  <a:lnTo>
                    <a:pt x="426" y="47"/>
                  </a:lnTo>
                  <a:lnTo>
                    <a:pt x="436" y="47"/>
                  </a:lnTo>
                  <a:lnTo>
                    <a:pt x="436" y="56"/>
                  </a:lnTo>
                  <a:lnTo>
                    <a:pt x="446" y="56"/>
                  </a:lnTo>
                  <a:lnTo>
                    <a:pt x="446" y="66"/>
                  </a:lnTo>
                  <a:lnTo>
                    <a:pt x="456" y="66"/>
                  </a:lnTo>
                  <a:lnTo>
                    <a:pt x="456" y="66"/>
                  </a:lnTo>
                  <a:lnTo>
                    <a:pt x="465" y="75"/>
                  </a:lnTo>
                  <a:lnTo>
                    <a:pt x="465" y="75"/>
                  </a:lnTo>
                  <a:lnTo>
                    <a:pt x="465" y="85"/>
                  </a:lnTo>
                  <a:lnTo>
                    <a:pt x="475" y="85"/>
                  </a:lnTo>
                  <a:lnTo>
                    <a:pt x="475" y="94"/>
                  </a:lnTo>
                  <a:lnTo>
                    <a:pt x="485" y="94"/>
                  </a:lnTo>
                  <a:lnTo>
                    <a:pt x="485" y="104"/>
                  </a:lnTo>
                  <a:lnTo>
                    <a:pt x="485" y="104"/>
                  </a:lnTo>
                  <a:lnTo>
                    <a:pt x="495" y="104"/>
                  </a:lnTo>
                  <a:lnTo>
                    <a:pt x="495" y="113"/>
                  </a:lnTo>
                  <a:lnTo>
                    <a:pt x="495" y="113"/>
                  </a:lnTo>
                  <a:lnTo>
                    <a:pt x="495" y="123"/>
                  </a:lnTo>
                  <a:lnTo>
                    <a:pt x="505" y="132"/>
                  </a:lnTo>
                  <a:lnTo>
                    <a:pt x="505" y="132"/>
                  </a:lnTo>
                  <a:lnTo>
                    <a:pt x="505" y="142"/>
                  </a:lnTo>
                  <a:lnTo>
                    <a:pt x="505" y="142"/>
                  </a:lnTo>
                  <a:lnTo>
                    <a:pt x="505" y="151"/>
                  </a:lnTo>
                  <a:lnTo>
                    <a:pt x="516" y="151"/>
                  </a:lnTo>
                  <a:lnTo>
                    <a:pt x="516" y="161"/>
                  </a:lnTo>
                  <a:lnTo>
                    <a:pt x="516" y="161"/>
                  </a:lnTo>
                  <a:lnTo>
                    <a:pt x="516" y="170"/>
                  </a:lnTo>
                  <a:lnTo>
                    <a:pt x="516" y="170"/>
                  </a:lnTo>
                  <a:lnTo>
                    <a:pt x="516" y="180"/>
                  </a:lnTo>
                  <a:lnTo>
                    <a:pt x="516" y="189"/>
                  </a:lnTo>
                  <a:lnTo>
                    <a:pt x="516" y="189"/>
                  </a:lnTo>
                  <a:lnTo>
                    <a:pt x="516" y="199"/>
                  </a:lnTo>
                  <a:lnTo>
                    <a:pt x="516" y="199"/>
                  </a:lnTo>
                  <a:lnTo>
                    <a:pt x="516" y="199"/>
                  </a:lnTo>
                  <a:lnTo>
                    <a:pt x="516" y="208"/>
                  </a:lnTo>
                  <a:lnTo>
                    <a:pt x="516" y="218"/>
                  </a:lnTo>
                  <a:lnTo>
                    <a:pt x="516" y="218"/>
                  </a:lnTo>
                  <a:lnTo>
                    <a:pt x="516" y="227"/>
                  </a:lnTo>
                  <a:lnTo>
                    <a:pt x="516" y="227"/>
                  </a:lnTo>
                  <a:lnTo>
                    <a:pt x="516" y="236"/>
                  </a:lnTo>
                  <a:lnTo>
                    <a:pt x="516" y="236"/>
                  </a:lnTo>
                  <a:lnTo>
                    <a:pt x="516" y="245"/>
                  </a:lnTo>
                  <a:lnTo>
                    <a:pt x="516" y="255"/>
                  </a:lnTo>
                  <a:lnTo>
                    <a:pt x="505" y="255"/>
                  </a:lnTo>
                  <a:lnTo>
                    <a:pt x="505" y="264"/>
                  </a:lnTo>
                  <a:lnTo>
                    <a:pt x="505" y="264"/>
                  </a:lnTo>
                  <a:lnTo>
                    <a:pt x="505" y="274"/>
                  </a:lnTo>
                  <a:lnTo>
                    <a:pt x="505" y="274"/>
                  </a:lnTo>
                  <a:lnTo>
                    <a:pt x="495" y="283"/>
                  </a:lnTo>
                  <a:lnTo>
                    <a:pt x="495" y="283"/>
                  </a:lnTo>
                  <a:lnTo>
                    <a:pt x="495" y="293"/>
                  </a:lnTo>
                  <a:lnTo>
                    <a:pt x="495" y="293"/>
                  </a:lnTo>
                  <a:lnTo>
                    <a:pt x="485" y="302"/>
                  </a:lnTo>
                  <a:lnTo>
                    <a:pt x="485" y="302"/>
                  </a:lnTo>
                  <a:lnTo>
                    <a:pt x="485" y="312"/>
                  </a:lnTo>
                  <a:lnTo>
                    <a:pt x="475" y="312"/>
                  </a:lnTo>
                  <a:lnTo>
                    <a:pt x="475" y="321"/>
                  </a:lnTo>
                  <a:lnTo>
                    <a:pt x="465" y="321"/>
                  </a:lnTo>
                  <a:lnTo>
                    <a:pt x="465" y="331"/>
                  </a:lnTo>
                  <a:lnTo>
                    <a:pt x="465" y="331"/>
                  </a:lnTo>
                  <a:lnTo>
                    <a:pt x="456" y="331"/>
                  </a:lnTo>
                  <a:lnTo>
                    <a:pt x="456" y="340"/>
                  </a:lnTo>
                  <a:lnTo>
                    <a:pt x="446" y="340"/>
                  </a:lnTo>
                  <a:lnTo>
                    <a:pt x="446" y="350"/>
                  </a:lnTo>
                  <a:lnTo>
                    <a:pt x="436" y="350"/>
                  </a:lnTo>
                  <a:lnTo>
                    <a:pt x="436" y="350"/>
                  </a:lnTo>
                  <a:lnTo>
                    <a:pt x="426" y="359"/>
                  </a:lnTo>
                  <a:lnTo>
                    <a:pt x="426" y="359"/>
                  </a:lnTo>
                  <a:lnTo>
                    <a:pt x="416" y="369"/>
                  </a:lnTo>
                  <a:lnTo>
                    <a:pt x="416" y="369"/>
                  </a:lnTo>
                  <a:lnTo>
                    <a:pt x="406" y="369"/>
                  </a:lnTo>
                  <a:lnTo>
                    <a:pt x="406" y="378"/>
                  </a:lnTo>
                  <a:lnTo>
                    <a:pt x="396" y="378"/>
                  </a:lnTo>
                  <a:lnTo>
                    <a:pt x="396" y="378"/>
                  </a:lnTo>
                  <a:lnTo>
                    <a:pt x="386" y="378"/>
                  </a:lnTo>
                  <a:lnTo>
                    <a:pt x="386" y="388"/>
                  </a:lnTo>
                  <a:lnTo>
                    <a:pt x="376" y="388"/>
                  </a:lnTo>
                  <a:lnTo>
                    <a:pt x="367" y="388"/>
                  </a:lnTo>
                  <a:lnTo>
                    <a:pt x="367" y="388"/>
                  </a:lnTo>
                  <a:lnTo>
                    <a:pt x="357" y="397"/>
                  </a:lnTo>
                  <a:lnTo>
                    <a:pt x="347" y="397"/>
                  </a:lnTo>
                  <a:lnTo>
                    <a:pt x="347" y="397"/>
                  </a:lnTo>
                  <a:lnTo>
                    <a:pt x="337" y="397"/>
                  </a:lnTo>
                  <a:lnTo>
                    <a:pt x="337" y="397"/>
                  </a:lnTo>
                  <a:lnTo>
                    <a:pt x="327" y="407"/>
                  </a:lnTo>
                  <a:lnTo>
                    <a:pt x="317" y="407"/>
                  </a:lnTo>
                  <a:lnTo>
                    <a:pt x="317" y="407"/>
                  </a:lnTo>
                  <a:lnTo>
                    <a:pt x="307" y="407"/>
                  </a:lnTo>
                  <a:lnTo>
                    <a:pt x="297" y="407"/>
                  </a:lnTo>
                  <a:lnTo>
                    <a:pt x="287" y="407"/>
                  </a:lnTo>
                  <a:lnTo>
                    <a:pt x="287" y="407"/>
                  </a:lnTo>
                  <a:lnTo>
                    <a:pt x="277" y="407"/>
                  </a:lnTo>
                  <a:lnTo>
                    <a:pt x="268" y="407"/>
                  </a:lnTo>
                  <a:lnTo>
                    <a:pt x="268" y="407"/>
                  </a:lnTo>
                  <a:lnTo>
                    <a:pt x="258" y="407"/>
                  </a:lnTo>
                  <a:lnTo>
                    <a:pt x="258" y="407"/>
                  </a:lnTo>
                </a:path>
              </a:pathLst>
            </a:custGeom>
            <a:solidFill>
              <a:srgbClr val="FFFF99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053" y="2005"/>
              <a:ext cx="517" cy="408"/>
            </a:xfrm>
            <a:custGeom>
              <a:avLst/>
              <a:gdLst/>
              <a:ahLst/>
              <a:cxnLst>
                <a:cxn ang="0">
                  <a:pos x="238" y="407"/>
                </a:cxn>
                <a:cxn ang="0">
                  <a:pos x="208" y="407"/>
                </a:cxn>
                <a:cxn ang="0">
                  <a:pos x="179" y="397"/>
                </a:cxn>
                <a:cxn ang="0">
                  <a:pos x="159" y="397"/>
                </a:cxn>
                <a:cxn ang="0">
                  <a:pos x="129" y="388"/>
                </a:cxn>
                <a:cxn ang="0">
                  <a:pos x="109" y="378"/>
                </a:cxn>
                <a:cxn ang="0">
                  <a:pos x="89" y="359"/>
                </a:cxn>
                <a:cxn ang="0">
                  <a:pos x="70" y="350"/>
                </a:cxn>
                <a:cxn ang="0">
                  <a:pos x="50" y="331"/>
                </a:cxn>
                <a:cxn ang="0">
                  <a:pos x="40" y="312"/>
                </a:cxn>
                <a:cxn ang="0">
                  <a:pos x="20" y="293"/>
                </a:cxn>
                <a:cxn ang="0">
                  <a:pos x="10" y="274"/>
                </a:cxn>
                <a:cxn ang="0">
                  <a:pos x="0" y="255"/>
                </a:cxn>
                <a:cxn ang="0">
                  <a:pos x="0" y="236"/>
                </a:cxn>
                <a:cxn ang="0">
                  <a:pos x="0" y="218"/>
                </a:cxn>
                <a:cxn ang="0">
                  <a:pos x="0" y="199"/>
                </a:cxn>
                <a:cxn ang="0">
                  <a:pos x="0" y="170"/>
                </a:cxn>
                <a:cxn ang="0">
                  <a:pos x="0" y="151"/>
                </a:cxn>
                <a:cxn ang="0">
                  <a:pos x="10" y="132"/>
                </a:cxn>
                <a:cxn ang="0">
                  <a:pos x="20" y="113"/>
                </a:cxn>
                <a:cxn ang="0">
                  <a:pos x="30" y="94"/>
                </a:cxn>
                <a:cxn ang="0">
                  <a:pos x="50" y="75"/>
                </a:cxn>
                <a:cxn ang="0">
                  <a:pos x="70" y="66"/>
                </a:cxn>
                <a:cxn ang="0">
                  <a:pos x="80" y="47"/>
                </a:cxn>
                <a:cxn ang="0">
                  <a:pos x="109" y="37"/>
                </a:cxn>
                <a:cxn ang="0">
                  <a:pos x="129" y="18"/>
                </a:cxn>
                <a:cxn ang="0">
                  <a:pos x="149" y="9"/>
                </a:cxn>
                <a:cxn ang="0">
                  <a:pos x="179" y="9"/>
                </a:cxn>
                <a:cxn ang="0">
                  <a:pos x="198" y="0"/>
                </a:cxn>
                <a:cxn ang="0">
                  <a:pos x="228" y="0"/>
                </a:cxn>
                <a:cxn ang="0">
                  <a:pos x="258" y="0"/>
                </a:cxn>
                <a:cxn ang="0">
                  <a:pos x="277" y="0"/>
                </a:cxn>
                <a:cxn ang="0">
                  <a:pos x="307" y="0"/>
                </a:cxn>
                <a:cxn ang="0">
                  <a:pos x="337" y="0"/>
                </a:cxn>
                <a:cxn ang="0">
                  <a:pos x="357" y="9"/>
                </a:cxn>
                <a:cxn ang="0">
                  <a:pos x="386" y="18"/>
                </a:cxn>
                <a:cxn ang="0">
                  <a:pos x="406" y="28"/>
                </a:cxn>
                <a:cxn ang="0">
                  <a:pos x="426" y="47"/>
                </a:cxn>
                <a:cxn ang="0">
                  <a:pos x="446" y="56"/>
                </a:cxn>
                <a:cxn ang="0">
                  <a:pos x="465" y="75"/>
                </a:cxn>
                <a:cxn ang="0">
                  <a:pos x="475" y="94"/>
                </a:cxn>
                <a:cxn ang="0">
                  <a:pos x="495" y="104"/>
                </a:cxn>
                <a:cxn ang="0">
                  <a:pos x="505" y="132"/>
                </a:cxn>
                <a:cxn ang="0">
                  <a:pos x="505" y="151"/>
                </a:cxn>
                <a:cxn ang="0">
                  <a:pos x="516" y="170"/>
                </a:cxn>
                <a:cxn ang="0">
                  <a:pos x="516" y="189"/>
                </a:cxn>
                <a:cxn ang="0">
                  <a:pos x="516" y="208"/>
                </a:cxn>
                <a:cxn ang="0">
                  <a:pos x="516" y="227"/>
                </a:cxn>
                <a:cxn ang="0">
                  <a:pos x="516" y="255"/>
                </a:cxn>
                <a:cxn ang="0">
                  <a:pos x="505" y="274"/>
                </a:cxn>
                <a:cxn ang="0">
                  <a:pos x="495" y="293"/>
                </a:cxn>
                <a:cxn ang="0">
                  <a:pos x="485" y="312"/>
                </a:cxn>
                <a:cxn ang="0">
                  <a:pos x="465" y="331"/>
                </a:cxn>
                <a:cxn ang="0">
                  <a:pos x="446" y="340"/>
                </a:cxn>
                <a:cxn ang="0">
                  <a:pos x="426" y="359"/>
                </a:cxn>
                <a:cxn ang="0">
                  <a:pos x="406" y="369"/>
                </a:cxn>
                <a:cxn ang="0">
                  <a:pos x="386" y="378"/>
                </a:cxn>
                <a:cxn ang="0">
                  <a:pos x="367" y="388"/>
                </a:cxn>
                <a:cxn ang="0">
                  <a:pos x="337" y="397"/>
                </a:cxn>
                <a:cxn ang="0">
                  <a:pos x="317" y="407"/>
                </a:cxn>
                <a:cxn ang="0">
                  <a:pos x="287" y="407"/>
                </a:cxn>
                <a:cxn ang="0">
                  <a:pos x="258" y="407"/>
                </a:cxn>
              </a:cxnLst>
              <a:rect l="0" t="0" r="r" b="b"/>
              <a:pathLst>
                <a:path w="517" h="408">
                  <a:moveTo>
                    <a:pt x="258" y="407"/>
                  </a:moveTo>
                  <a:lnTo>
                    <a:pt x="248" y="407"/>
                  </a:lnTo>
                  <a:lnTo>
                    <a:pt x="248" y="407"/>
                  </a:lnTo>
                  <a:lnTo>
                    <a:pt x="238" y="407"/>
                  </a:lnTo>
                  <a:lnTo>
                    <a:pt x="228" y="407"/>
                  </a:lnTo>
                  <a:lnTo>
                    <a:pt x="218" y="407"/>
                  </a:lnTo>
                  <a:lnTo>
                    <a:pt x="218" y="407"/>
                  </a:lnTo>
                  <a:lnTo>
                    <a:pt x="208" y="407"/>
                  </a:lnTo>
                  <a:lnTo>
                    <a:pt x="198" y="407"/>
                  </a:lnTo>
                  <a:lnTo>
                    <a:pt x="198" y="407"/>
                  </a:lnTo>
                  <a:lnTo>
                    <a:pt x="188" y="407"/>
                  </a:lnTo>
                  <a:lnTo>
                    <a:pt x="179" y="397"/>
                  </a:lnTo>
                  <a:lnTo>
                    <a:pt x="179" y="397"/>
                  </a:lnTo>
                  <a:lnTo>
                    <a:pt x="169" y="397"/>
                  </a:lnTo>
                  <a:lnTo>
                    <a:pt x="159" y="397"/>
                  </a:lnTo>
                  <a:lnTo>
                    <a:pt x="159" y="397"/>
                  </a:lnTo>
                  <a:lnTo>
                    <a:pt x="149" y="388"/>
                  </a:lnTo>
                  <a:lnTo>
                    <a:pt x="149" y="388"/>
                  </a:lnTo>
                  <a:lnTo>
                    <a:pt x="139" y="388"/>
                  </a:lnTo>
                  <a:lnTo>
                    <a:pt x="129" y="388"/>
                  </a:lnTo>
                  <a:lnTo>
                    <a:pt x="129" y="378"/>
                  </a:lnTo>
                  <a:lnTo>
                    <a:pt x="119" y="378"/>
                  </a:lnTo>
                  <a:lnTo>
                    <a:pt x="119" y="378"/>
                  </a:lnTo>
                  <a:lnTo>
                    <a:pt x="109" y="378"/>
                  </a:lnTo>
                  <a:lnTo>
                    <a:pt x="109" y="369"/>
                  </a:lnTo>
                  <a:lnTo>
                    <a:pt x="99" y="369"/>
                  </a:lnTo>
                  <a:lnTo>
                    <a:pt x="89" y="369"/>
                  </a:lnTo>
                  <a:lnTo>
                    <a:pt x="89" y="359"/>
                  </a:lnTo>
                  <a:lnTo>
                    <a:pt x="80" y="359"/>
                  </a:lnTo>
                  <a:lnTo>
                    <a:pt x="80" y="350"/>
                  </a:lnTo>
                  <a:lnTo>
                    <a:pt x="70" y="350"/>
                  </a:lnTo>
                  <a:lnTo>
                    <a:pt x="70" y="350"/>
                  </a:lnTo>
                  <a:lnTo>
                    <a:pt x="70" y="340"/>
                  </a:lnTo>
                  <a:lnTo>
                    <a:pt x="60" y="340"/>
                  </a:lnTo>
                  <a:lnTo>
                    <a:pt x="60" y="331"/>
                  </a:lnTo>
                  <a:lnTo>
                    <a:pt x="50" y="331"/>
                  </a:lnTo>
                  <a:lnTo>
                    <a:pt x="50" y="331"/>
                  </a:lnTo>
                  <a:lnTo>
                    <a:pt x="40" y="321"/>
                  </a:lnTo>
                  <a:lnTo>
                    <a:pt x="40" y="321"/>
                  </a:lnTo>
                  <a:lnTo>
                    <a:pt x="40" y="312"/>
                  </a:lnTo>
                  <a:lnTo>
                    <a:pt x="30" y="312"/>
                  </a:lnTo>
                  <a:lnTo>
                    <a:pt x="30" y="302"/>
                  </a:lnTo>
                  <a:lnTo>
                    <a:pt x="30" y="302"/>
                  </a:lnTo>
                  <a:lnTo>
                    <a:pt x="20" y="293"/>
                  </a:lnTo>
                  <a:lnTo>
                    <a:pt x="20" y="293"/>
                  </a:lnTo>
                  <a:lnTo>
                    <a:pt x="20" y="283"/>
                  </a:lnTo>
                  <a:lnTo>
                    <a:pt x="20" y="283"/>
                  </a:lnTo>
                  <a:lnTo>
                    <a:pt x="10" y="274"/>
                  </a:lnTo>
                  <a:lnTo>
                    <a:pt x="10" y="274"/>
                  </a:lnTo>
                  <a:lnTo>
                    <a:pt x="10" y="264"/>
                  </a:lnTo>
                  <a:lnTo>
                    <a:pt x="10" y="264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0" y="245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08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10" y="142"/>
                  </a:lnTo>
                  <a:lnTo>
                    <a:pt x="10" y="142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20" y="123"/>
                  </a:lnTo>
                  <a:lnTo>
                    <a:pt x="20" y="113"/>
                  </a:lnTo>
                  <a:lnTo>
                    <a:pt x="20" y="113"/>
                  </a:lnTo>
                  <a:lnTo>
                    <a:pt x="20" y="104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30" y="94"/>
                  </a:lnTo>
                  <a:lnTo>
                    <a:pt x="40" y="94"/>
                  </a:lnTo>
                  <a:lnTo>
                    <a:pt x="40" y="85"/>
                  </a:lnTo>
                  <a:lnTo>
                    <a:pt x="40" y="85"/>
                  </a:lnTo>
                  <a:lnTo>
                    <a:pt x="50" y="75"/>
                  </a:lnTo>
                  <a:lnTo>
                    <a:pt x="50" y="75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70" y="66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80" y="47"/>
                  </a:lnTo>
                  <a:lnTo>
                    <a:pt x="80" y="47"/>
                  </a:lnTo>
                  <a:lnTo>
                    <a:pt x="89" y="47"/>
                  </a:lnTo>
                  <a:lnTo>
                    <a:pt x="89" y="37"/>
                  </a:lnTo>
                  <a:lnTo>
                    <a:pt x="99" y="37"/>
                  </a:lnTo>
                  <a:lnTo>
                    <a:pt x="109" y="37"/>
                  </a:lnTo>
                  <a:lnTo>
                    <a:pt x="109" y="28"/>
                  </a:lnTo>
                  <a:lnTo>
                    <a:pt x="119" y="28"/>
                  </a:lnTo>
                  <a:lnTo>
                    <a:pt x="119" y="28"/>
                  </a:lnTo>
                  <a:lnTo>
                    <a:pt x="129" y="18"/>
                  </a:lnTo>
                  <a:lnTo>
                    <a:pt x="129" y="18"/>
                  </a:lnTo>
                  <a:lnTo>
                    <a:pt x="139" y="18"/>
                  </a:lnTo>
                  <a:lnTo>
                    <a:pt x="149" y="18"/>
                  </a:lnTo>
                  <a:lnTo>
                    <a:pt x="14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69" y="9"/>
                  </a:lnTo>
                  <a:lnTo>
                    <a:pt x="179" y="9"/>
                  </a:lnTo>
                  <a:lnTo>
                    <a:pt x="179" y="0"/>
                  </a:lnTo>
                  <a:lnTo>
                    <a:pt x="188" y="0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08" y="0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8" y="0"/>
                  </a:lnTo>
                  <a:lnTo>
                    <a:pt x="238" y="0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7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97" y="0"/>
                  </a:lnTo>
                  <a:lnTo>
                    <a:pt x="307" y="0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27" y="0"/>
                  </a:lnTo>
                  <a:lnTo>
                    <a:pt x="337" y="0"/>
                  </a:lnTo>
                  <a:lnTo>
                    <a:pt x="337" y="9"/>
                  </a:lnTo>
                  <a:lnTo>
                    <a:pt x="347" y="9"/>
                  </a:lnTo>
                  <a:lnTo>
                    <a:pt x="347" y="9"/>
                  </a:lnTo>
                  <a:lnTo>
                    <a:pt x="357" y="9"/>
                  </a:lnTo>
                  <a:lnTo>
                    <a:pt x="367" y="9"/>
                  </a:lnTo>
                  <a:lnTo>
                    <a:pt x="367" y="18"/>
                  </a:lnTo>
                  <a:lnTo>
                    <a:pt x="376" y="18"/>
                  </a:lnTo>
                  <a:lnTo>
                    <a:pt x="386" y="18"/>
                  </a:lnTo>
                  <a:lnTo>
                    <a:pt x="386" y="18"/>
                  </a:lnTo>
                  <a:lnTo>
                    <a:pt x="396" y="28"/>
                  </a:lnTo>
                  <a:lnTo>
                    <a:pt x="396" y="28"/>
                  </a:lnTo>
                  <a:lnTo>
                    <a:pt x="406" y="28"/>
                  </a:lnTo>
                  <a:lnTo>
                    <a:pt x="406" y="37"/>
                  </a:lnTo>
                  <a:lnTo>
                    <a:pt x="416" y="37"/>
                  </a:lnTo>
                  <a:lnTo>
                    <a:pt x="416" y="37"/>
                  </a:lnTo>
                  <a:lnTo>
                    <a:pt x="426" y="47"/>
                  </a:lnTo>
                  <a:lnTo>
                    <a:pt x="426" y="47"/>
                  </a:lnTo>
                  <a:lnTo>
                    <a:pt x="436" y="47"/>
                  </a:lnTo>
                  <a:lnTo>
                    <a:pt x="436" y="56"/>
                  </a:lnTo>
                  <a:lnTo>
                    <a:pt x="446" y="56"/>
                  </a:lnTo>
                  <a:lnTo>
                    <a:pt x="446" y="66"/>
                  </a:lnTo>
                  <a:lnTo>
                    <a:pt x="456" y="66"/>
                  </a:lnTo>
                  <a:lnTo>
                    <a:pt x="456" y="66"/>
                  </a:lnTo>
                  <a:lnTo>
                    <a:pt x="465" y="75"/>
                  </a:lnTo>
                  <a:lnTo>
                    <a:pt x="465" y="75"/>
                  </a:lnTo>
                  <a:lnTo>
                    <a:pt x="465" y="85"/>
                  </a:lnTo>
                  <a:lnTo>
                    <a:pt x="475" y="85"/>
                  </a:lnTo>
                  <a:lnTo>
                    <a:pt x="475" y="94"/>
                  </a:lnTo>
                  <a:lnTo>
                    <a:pt x="485" y="94"/>
                  </a:lnTo>
                  <a:lnTo>
                    <a:pt x="485" y="104"/>
                  </a:lnTo>
                  <a:lnTo>
                    <a:pt x="485" y="104"/>
                  </a:lnTo>
                  <a:lnTo>
                    <a:pt x="495" y="104"/>
                  </a:lnTo>
                  <a:lnTo>
                    <a:pt x="495" y="113"/>
                  </a:lnTo>
                  <a:lnTo>
                    <a:pt x="495" y="113"/>
                  </a:lnTo>
                  <a:lnTo>
                    <a:pt x="495" y="123"/>
                  </a:lnTo>
                  <a:lnTo>
                    <a:pt x="505" y="132"/>
                  </a:lnTo>
                  <a:lnTo>
                    <a:pt x="505" y="132"/>
                  </a:lnTo>
                  <a:lnTo>
                    <a:pt x="505" y="142"/>
                  </a:lnTo>
                  <a:lnTo>
                    <a:pt x="505" y="142"/>
                  </a:lnTo>
                  <a:lnTo>
                    <a:pt x="505" y="151"/>
                  </a:lnTo>
                  <a:lnTo>
                    <a:pt x="516" y="151"/>
                  </a:lnTo>
                  <a:lnTo>
                    <a:pt x="516" y="161"/>
                  </a:lnTo>
                  <a:lnTo>
                    <a:pt x="516" y="161"/>
                  </a:lnTo>
                  <a:lnTo>
                    <a:pt x="516" y="170"/>
                  </a:lnTo>
                  <a:lnTo>
                    <a:pt x="516" y="170"/>
                  </a:lnTo>
                  <a:lnTo>
                    <a:pt x="516" y="180"/>
                  </a:lnTo>
                  <a:lnTo>
                    <a:pt x="516" y="189"/>
                  </a:lnTo>
                  <a:lnTo>
                    <a:pt x="516" y="189"/>
                  </a:lnTo>
                  <a:lnTo>
                    <a:pt x="516" y="199"/>
                  </a:lnTo>
                  <a:lnTo>
                    <a:pt x="516" y="199"/>
                  </a:lnTo>
                  <a:lnTo>
                    <a:pt x="516" y="199"/>
                  </a:lnTo>
                  <a:lnTo>
                    <a:pt x="516" y="208"/>
                  </a:lnTo>
                  <a:lnTo>
                    <a:pt x="516" y="218"/>
                  </a:lnTo>
                  <a:lnTo>
                    <a:pt x="516" y="218"/>
                  </a:lnTo>
                  <a:lnTo>
                    <a:pt x="516" y="227"/>
                  </a:lnTo>
                  <a:lnTo>
                    <a:pt x="516" y="227"/>
                  </a:lnTo>
                  <a:lnTo>
                    <a:pt x="516" y="236"/>
                  </a:lnTo>
                  <a:lnTo>
                    <a:pt x="516" y="236"/>
                  </a:lnTo>
                  <a:lnTo>
                    <a:pt x="516" y="245"/>
                  </a:lnTo>
                  <a:lnTo>
                    <a:pt x="516" y="255"/>
                  </a:lnTo>
                  <a:lnTo>
                    <a:pt x="505" y="255"/>
                  </a:lnTo>
                  <a:lnTo>
                    <a:pt x="505" y="264"/>
                  </a:lnTo>
                  <a:lnTo>
                    <a:pt x="505" y="264"/>
                  </a:lnTo>
                  <a:lnTo>
                    <a:pt x="505" y="274"/>
                  </a:lnTo>
                  <a:lnTo>
                    <a:pt x="505" y="274"/>
                  </a:lnTo>
                  <a:lnTo>
                    <a:pt x="495" y="283"/>
                  </a:lnTo>
                  <a:lnTo>
                    <a:pt x="495" y="283"/>
                  </a:lnTo>
                  <a:lnTo>
                    <a:pt x="495" y="293"/>
                  </a:lnTo>
                  <a:lnTo>
                    <a:pt x="495" y="293"/>
                  </a:lnTo>
                  <a:lnTo>
                    <a:pt x="485" y="302"/>
                  </a:lnTo>
                  <a:lnTo>
                    <a:pt x="485" y="302"/>
                  </a:lnTo>
                  <a:lnTo>
                    <a:pt x="485" y="312"/>
                  </a:lnTo>
                  <a:lnTo>
                    <a:pt x="475" y="312"/>
                  </a:lnTo>
                  <a:lnTo>
                    <a:pt x="475" y="321"/>
                  </a:lnTo>
                  <a:lnTo>
                    <a:pt x="465" y="321"/>
                  </a:lnTo>
                  <a:lnTo>
                    <a:pt x="465" y="331"/>
                  </a:lnTo>
                  <a:lnTo>
                    <a:pt x="465" y="331"/>
                  </a:lnTo>
                  <a:lnTo>
                    <a:pt x="456" y="331"/>
                  </a:lnTo>
                  <a:lnTo>
                    <a:pt x="456" y="340"/>
                  </a:lnTo>
                  <a:lnTo>
                    <a:pt x="446" y="340"/>
                  </a:lnTo>
                  <a:lnTo>
                    <a:pt x="446" y="350"/>
                  </a:lnTo>
                  <a:lnTo>
                    <a:pt x="436" y="350"/>
                  </a:lnTo>
                  <a:lnTo>
                    <a:pt x="436" y="350"/>
                  </a:lnTo>
                  <a:lnTo>
                    <a:pt x="426" y="359"/>
                  </a:lnTo>
                  <a:lnTo>
                    <a:pt x="426" y="359"/>
                  </a:lnTo>
                  <a:lnTo>
                    <a:pt x="416" y="369"/>
                  </a:lnTo>
                  <a:lnTo>
                    <a:pt x="416" y="369"/>
                  </a:lnTo>
                  <a:lnTo>
                    <a:pt x="406" y="369"/>
                  </a:lnTo>
                  <a:lnTo>
                    <a:pt x="406" y="378"/>
                  </a:lnTo>
                  <a:lnTo>
                    <a:pt x="396" y="378"/>
                  </a:lnTo>
                  <a:lnTo>
                    <a:pt x="396" y="378"/>
                  </a:lnTo>
                  <a:lnTo>
                    <a:pt x="386" y="378"/>
                  </a:lnTo>
                  <a:lnTo>
                    <a:pt x="386" y="388"/>
                  </a:lnTo>
                  <a:lnTo>
                    <a:pt x="376" y="388"/>
                  </a:lnTo>
                  <a:lnTo>
                    <a:pt x="367" y="388"/>
                  </a:lnTo>
                  <a:lnTo>
                    <a:pt x="367" y="388"/>
                  </a:lnTo>
                  <a:lnTo>
                    <a:pt x="357" y="397"/>
                  </a:lnTo>
                  <a:lnTo>
                    <a:pt x="347" y="397"/>
                  </a:lnTo>
                  <a:lnTo>
                    <a:pt x="347" y="397"/>
                  </a:lnTo>
                  <a:lnTo>
                    <a:pt x="337" y="397"/>
                  </a:lnTo>
                  <a:lnTo>
                    <a:pt x="337" y="397"/>
                  </a:lnTo>
                  <a:lnTo>
                    <a:pt x="327" y="407"/>
                  </a:lnTo>
                  <a:lnTo>
                    <a:pt x="317" y="407"/>
                  </a:lnTo>
                  <a:lnTo>
                    <a:pt x="317" y="407"/>
                  </a:lnTo>
                  <a:lnTo>
                    <a:pt x="307" y="407"/>
                  </a:lnTo>
                  <a:lnTo>
                    <a:pt x="297" y="407"/>
                  </a:lnTo>
                  <a:lnTo>
                    <a:pt x="287" y="407"/>
                  </a:lnTo>
                  <a:lnTo>
                    <a:pt x="287" y="407"/>
                  </a:lnTo>
                  <a:lnTo>
                    <a:pt x="277" y="407"/>
                  </a:lnTo>
                  <a:lnTo>
                    <a:pt x="268" y="407"/>
                  </a:lnTo>
                  <a:lnTo>
                    <a:pt x="268" y="407"/>
                  </a:lnTo>
                  <a:lnTo>
                    <a:pt x="258" y="407"/>
                  </a:lnTo>
                  <a:lnTo>
                    <a:pt x="258" y="407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744" y="2242"/>
              <a:ext cx="209" cy="171"/>
              <a:chOff x="1744" y="2242"/>
              <a:chExt cx="209" cy="171"/>
            </a:xfrm>
          </p:grpSpPr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1744" y="2242"/>
                <a:ext cx="209" cy="171"/>
              </a:xfrm>
              <a:custGeom>
                <a:avLst/>
                <a:gdLst/>
                <a:ahLst/>
                <a:cxnLst>
                  <a:cxn ang="0">
                    <a:pos x="10" y="122"/>
                  </a:cxn>
                  <a:cxn ang="0">
                    <a:pos x="10" y="112"/>
                  </a:cxn>
                  <a:cxn ang="0">
                    <a:pos x="0" y="95"/>
                  </a:cxn>
                  <a:cxn ang="0">
                    <a:pos x="0" y="76"/>
                  </a:cxn>
                  <a:cxn ang="0">
                    <a:pos x="0" y="66"/>
                  </a:cxn>
                  <a:cxn ang="0">
                    <a:pos x="0" y="57"/>
                  </a:cxn>
                  <a:cxn ang="0">
                    <a:pos x="10" y="47"/>
                  </a:cxn>
                  <a:cxn ang="0">
                    <a:pos x="10" y="28"/>
                  </a:cxn>
                  <a:cxn ang="0">
                    <a:pos x="10" y="9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0" y="0"/>
                  </a:cxn>
                  <a:cxn ang="0">
                    <a:pos x="30" y="0"/>
                  </a:cxn>
                  <a:cxn ang="0">
                    <a:pos x="40" y="9"/>
                  </a:cxn>
                  <a:cxn ang="0">
                    <a:pos x="50" y="28"/>
                  </a:cxn>
                  <a:cxn ang="0">
                    <a:pos x="60" y="38"/>
                  </a:cxn>
                  <a:cxn ang="0">
                    <a:pos x="60" y="38"/>
                  </a:cxn>
                  <a:cxn ang="0">
                    <a:pos x="70" y="38"/>
                  </a:cxn>
                  <a:cxn ang="0">
                    <a:pos x="88" y="28"/>
                  </a:cxn>
                  <a:cxn ang="0">
                    <a:pos x="109" y="28"/>
                  </a:cxn>
                  <a:cxn ang="0">
                    <a:pos x="129" y="19"/>
                  </a:cxn>
                  <a:cxn ang="0">
                    <a:pos x="129" y="19"/>
                  </a:cxn>
                  <a:cxn ang="0">
                    <a:pos x="129" y="19"/>
                  </a:cxn>
                  <a:cxn ang="0">
                    <a:pos x="129" y="19"/>
                  </a:cxn>
                  <a:cxn ang="0">
                    <a:pos x="139" y="19"/>
                  </a:cxn>
                  <a:cxn ang="0">
                    <a:pos x="149" y="19"/>
                  </a:cxn>
                  <a:cxn ang="0">
                    <a:pos x="159" y="19"/>
                  </a:cxn>
                  <a:cxn ang="0">
                    <a:pos x="169" y="28"/>
                  </a:cxn>
                  <a:cxn ang="0">
                    <a:pos x="177" y="28"/>
                  </a:cxn>
                  <a:cxn ang="0">
                    <a:pos x="187" y="38"/>
                  </a:cxn>
                  <a:cxn ang="0">
                    <a:pos x="197" y="47"/>
                  </a:cxn>
                  <a:cxn ang="0">
                    <a:pos x="208" y="57"/>
                  </a:cxn>
                  <a:cxn ang="0">
                    <a:pos x="208" y="76"/>
                  </a:cxn>
                  <a:cxn ang="0">
                    <a:pos x="197" y="85"/>
                  </a:cxn>
                  <a:cxn ang="0">
                    <a:pos x="197" y="103"/>
                  </a:cxn>
                  <a:cxn ang="0">
                    <a:pos x="187" y="112"/>
                  </a:cxn>
                  <a:cxn ang="0">
                    <a:pos x="177" y="122"/>
                  </a:cxn>
                  <a:cxn ang="0">
                    <a:pos x="177" y="131"/>
                  </a:cxn>
                  <a:cxn ang="0">
                    <a:pos x="159" y="141"/>
                  </a:cxn>
                  <a:cxn ang="0">
                    <a:pos x="149" y="141"/>
                  </a:cxn>
                  <a:cxn ang="0">
                    <a:pos x="139" y="150"/>
                  </a:cxn>
                  <a:cxn ang="0">
                    <a:pos x="129" y="150"/>
                  </a:cxn>
                  <a:cxn ang="0">
                    <a:pos x="119" y="150"/>
                  </a:cxn>
                  <a:cxn ang="0">
                    <a:pos x="109" y="160"/>
                  </a:cxn>
                  <a:cxn ang="0">
                    <a:pos x="109" y="160"/>
                  </a:cxn>
                  <a:cxn ang="0">
                    <a:pos x="88" y="160"/>
                  </a:cxn>
                  <a:cxn ang="0">
                    <a:pos x="70" y="170"/>
                  </a:cxn>
                  <a:cxn ang="0">
                    <a:pos x="50" y="170"/>
                  </a:cxn>
                  <a:cxn ang="0">
                    <a:pos x="40" y="170"/>
                  </a:cxn>
                  <a:cxn ang="0">
                    <a:pos x="30" y="170"/>
                  </a:cxn>
                  <a:cxn ang="0">
                    <a:pos x="20" y="170"/>
                  </a:cxn>
                  <a:cxn ang="0">
                    <a:pos x="10" y="131"/>
                  </a:cxn>
                </a:cxnLst>
                <a:rect l="0" t="0" r="r" b="b"/>
                <a:pathLst>
                  <a:path w="209" h="171">
                    <a:moveTo>
                      <a:pt x="10" y="131"/>
                    </a:moveTo>
                    <a:lnTo>
                      <a:pt x="10" y="122"/>
                    </a:lnTo>
                    <a:lnTo>
                      <a:pt x="10" y="122"/>
                    </a:lnTo>
                    <a:lnTo>
                      <a:pt x="10" y="112"/>
                    </a:lnTo>
                    <a:lnTo>
                      <a:pt x="0" y="103"/>
                    </a:lnTo>
                    <a:lnTo>
                      <a:pt x="0" y="95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57"/>
                    </a:lnTo>
                    <a:lnTo>
                      <a:pt x="10" y="57"/>
                    </a:lnTo>
                    <a:lnTo>
                      <a:pt x="10" y="47"/>
                    </a:lnTo>
                    <a:lnTo>
                      <a:pt x="10" y="38"/>
                    </a:lnTo>
                    <a:lnTo>
                      <a:pt x="10" y="28"/>
                    </a:lnTo>
                    <a:lnTo>
                      <a:pt x="10" y="1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40" y="9"/>
                    </a:lnTo>
                    <a:lnTo>
                      <a:pt x="40" y="9"/>
                    </a:lnTo>
                    <a:lnTo>
                      <a:pt x="50" y="19"/>
                    </a:lnTo>
                    <a:lnTo>
                      <a:pt x="50" y="28"/>
                    </a:lnTo>
                    <a:lnTo>
                      <a:pt x="60" y="28"/>
                    </a:lnTo>
                    <a:lnTo>
                      <a:pt x="60" y="38"/>
                    </a:lnTo>
                    <a:lnTo>
                      <a:pt x="60" y="38"/>
                    </a:lnTo>
                    <a:lnTo>
                      <a:pt x="60" y="38"/>
                    </a:lnTo>
                    <a:lnTo>
                      <a:pt x="60" y="38"/>
                    </a:lnTo>
                    <a:lnTo>
                      <a:pt x="70" y="38"/>
                    </a:lnTo>
                    <a:lnTo>
                      <a:pt x="80" y="38"/>
                    </a:lnTo>
                    <a:lnTo>
                      <a:pt x="88" y="28"/>
                    </a:lnTo>
                    <a:lnTo>
                      <a:pt x="98" y="28"/>
                    </a:lnTo>
                    <a:lnTo>
                      <a:pt x="109" y="28"/>
                    </a:lnTo>
                    <a:lnTo>
                      <a:pt x="11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39" y="19"/>
                    </a:lnTo>
                    <a:lnTo>
                      <a:pt x="139" y="19"/>
                    </a:lnTo>
                    <a:lnTo>
                      <a:pt x="149" y="19"/>
                    </a:lnTo>
                    <a:lnTo>
                      <a:pt x="149" y="19"/>
                    </a:lnTo>
                    <a:lnTo>
                      <a:pt x="159" y="19"/>
                    </a:lnTo>
                    <a:lnTo>
                      <a:pt x="159" y="19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77" y="28"/>
                    </a:lnTo>
                    <a:lnTo>
                      <a:pt x="177" y="28"/>
                    </a:lnTo>
                    <a:lnTo>
                      <a:pt x="187" y="38"/>
                    </a:lnTo>
                    <a:lnTo>
                      <a:pt x="187" y="38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57"/>
                    </a:lnTo>
                    <a:lnTo>
                      <a:pt x="208" y="57"/>
                    </a:lnTo>
                    <a:lnTo>
                      <a:pt x="208" y="66"/>
                    </a:lnTo>
                    <a:lnTo>
                      <a:pt x="208" y="76"/>
                    </a:lnTo>
                    <a:lnTo>
                      <a:pt x="208" y="76"/>
                    </a:lnTo>
                    <a:lnTo>
                      <a:pt x="197" y="85"/>
                    </a:lnTo>
                    <a:lnTo>
                      <a:pt x="197" y="95"/>
                    </a:lnTo>
                    <a:lnTo>
                      <a:pt x="197" y="103"/>
                    </a:lnTo>
                    <a:lnTo>
                      <a:pt x="197" y="103"/>
                    </a:lnTo>
                    <a:lnTo>
                      <a:pt x="187" y="112"/>
                    </a:lnTo>
                    <a:lnTo>
                      <a:pt x="187" y="122"/>
                    </a:lnTo>
                    <a:lnTo>
                      <a:pt x="177" y="122"/>
                    </a:lnTo>
                    <a:lnTo>
                      <a:pt x="177" y="131"/>
                    </a:lnTo>
                    <a:lnTo>
                      <a:pt x="177" y="131"/>
                    </a:lnTo>
                    <a:lnTo>
                      <a:pt x="169" y="131"/>
                    </a:lnTo>
                    <a:lnTo>
                      <a:pt x="159" y="141"/>
                    </a:lnTo>
                    <a:lnTo>
                      <a:pt x="159" y="141"/>
                    </a:lnTo>
                    <a:lnTo>
                      <a:pt x="149" y="141"/>
                    </a:lnTo>
                    <a:lnTo>
                      <a:pt x="149" y="141"/>
                    </a:lnTo>
                    <a:lnTo>
                      <a:pt x="139" y="150"/>
                    </a:lnTo>
                    <a:lnTo>
                      <a:pt x="139" y="150"/>
                    </a:lnTo>
                    <a:lnTo>
                      <a:pt x="129" y="150"/>
                    </a:lnTo>
                    <a:lnTo>
                      <a:pt x="129" y="150"/>
                    </a:lnTo>
                    <a:lnTo>
                      <a:pt x="119" y="150"/>
                    </a:lnTo>
                    <a:lnTo>
                      <a:pt x="119" y="160"/>
                    </a:lnTo>
                    <a:lnTo>
                      <a:pt x="109" y="160"/>
                    </a:lnTo>
                    <a:lnTo>
                      <a:pt x="109" y="160"/>
                    </a:lnTo>
                    <a:lnTo>
                      <a:pt x="109" y="160"/>
                    </a:lnTo>
                    <a:lnTo>
                      <a:pt x="98" y="160"/>
                    </a:lnTo>
                    <a:lnTo>
                      <a:pt x="88" y="160"/>
                    </a:lnTo>
                    <a:lnTo>
                      <a:pt x="80" y="170"/>
                    </a:lnTo>
                    <a:lnTo>
                      <a:pt x="70" y="170"/>
                    </a:lnTo>
                    <a:lnTo>
                      <a:pt x="60" y="170"/>
                    </a:lnTo>
                    <a:lnTo>
                      <a:pt x="50" y="170"/>
                    </a:lnTo>
                    <a:lnTo>
                      <a:pt x="50" y="170"/>
                    </a:lnTo>
                    <a:lnTo>
                      <a:pt x="40" y="170"/>
                    </a:lnTo>
                    <a:lnTo>
                      <a:pt x="30" y="170"/>
                    </a:lnTo>
                    <a:lnTo>
                      <a:pt x="30" y="170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10" y="131"/>
                    </a:lnTo>
                  </a:path>
                </a:pathLst>
              </a:custGeom>
              <a:solidFill>
                <a:srgbClr val="FFFF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8"/>
              <p:cNvSpPr>
                <a:spLocks/>
              </p:cNvSpPr>
              <p:nvPr/>
            </p:nvSpPr>
            <p:spPr bwMode="auto">
              <a:xfrm>
                <a:off x="1744" y="2242"/>
                <a:ext cx="209" cy="171"/>
              </a:xfrm>
              <a:custGeom>
                <a:avLst/>
                <a:gdLst/>
                <a:ahLst/>
                <a:cxnLst>
                  <a:cxn ang="0">
                    <a:pos x="10" y="122"/>
                  </a:cxn>
                  <a:cxn ang="0">
                    <a:pos x="10" y="112"/>
                  </a:cxn>
                  <a:cxn ang="0">
                    <a:pos x="0" y="95"/>
                  </a:cxn>
                  <a:cxn ang="0">
                    <a:pos x="0" y="76"/>
                  </a:cxn>
                  <a:cxn ang="0">
                    <a:pos x="0" y="66"/>
                  </a:cxn>
                  <a:cxn ang="0">
                    <a:pos x="0" y="57"/>
                  </a:cxn>
                  <a:cxn ang="0">
                    <a:pos x="10" y="47"/>
                  </a:cxn>
                  <a:cxn ang="0">
                    <a:pos x="10" y="28"/>
                  </a:cxn>
                  <a:cxn ang="0">
                    <a:pos x="10" y="9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0" y="0"/>
                  </a:cxn>
                  <a:cxn ang="0">
                    <a:pos x="30" y="0"/>
                  </a:cxn>
                  <a:cxn ang="0">
                    <a:pos x="40" y="9"/>
                  </a:cxn>
                  <a:cxn ang="0">
                    <a:pos x="50" y="28"/>
                  </a:cxn>
                  <a:cxn ang="0">
                    <a:pos x="60" y="38"/>
                  </a:cxn>
                  <a:cxn ang="0">
                    <a:pos x="60" y="38"/>
                  </a:cxn>
                  <a:cxn ang="0">
                    <a:pos x="70" y="38"/>
                  </a:cxn>
                  <a:cxn ang="0">
                    <a:pos x="88" y="28"/>
                  </a:cxn>
                  <a:cxn ang="0">
                    <a:pos x="109" y="28"/>
                  </a:cxn>
                  <a:cxn ang="0">
                    <a:pos x="129" y="19"/>
                  </a:cxn>
                  <a:cxn ang="0">
                    <a:pos x="129" y="19"/>
                  </a:cxn>
                  <a:cxn ang="0">
                    <a:pos x="129" y="19"/>
                  </a:cxn>
                  <a:cxn ang="0">
                    <a:pos x="129" y="19"/>
                  </a:cxn>
                  <a:cxn ang="0">
                    <a:pos x="139" y="19"/>
                  </a:cxn>
                  <a:cxn ang="0">
                    <a:pos x="149" y="19"/>
                  </a:cxn>
                  <a:cxn ang="0">
                    <a:pos x="159" y="19"/>
                  </a:cxn>
                  <a:cxn ang="0">
                    <a:pos x="169" y="28"/>
                  </a:cxn>
                  <a:cxn ang="0">
                    <a:pos x="177" y="28"/>
                  </a:cxn>
                  <a:cxn ang="0">
                    <a:pos x="187" y="38"/>
                  </a:cxn>
                  <a:cxn ang="0">
                    <a:pos x="197" y="47"/>
                  </a:cxn>
                  <a:cxn ang="0">
                    <a:pos x="208" y="57"/>
                  </a:cxn>
                  <a:cxn ang="0">
                    <a:pos x="208" y="76"/>
                  </a:cxn>
                  <a:cxn ang="0">
                    <a:pos x="197" y="85"/>
                  </a:cxn>
                  <a:cxn ang="0">
                    <a:pos x="197" y="103"/>
                  </a:cxn>
                  <a:cxn ang="0">
                    <a:pos x="187" y="112"/>
                  </a:cxn>
                  <a:cxn ang="0">
                    <a:pos x="177" y="122"/>
                  </a:cxn>
                  <a:cxn ang="0">
                    <a:pos x="177" y="131"/>
                  </a:cxn>
                  <a:cxn ang="0">
                    <a:pos x="159" y="141"/>
                  </a:cxn>
                  <a:cxn ang="0">
                    <a:pos x="149" y="141"/>
                  </a:cxn>
                  <a:cxn ang="0">
                    <a:pos x="139" y="150"/>
                  </a:cxn>
                  <a:cxn ang="0">
                    <a:pos x="129" y="150"/>
                  </a:cxn>
                  <a:cxn ang="0">
                    <a:pos x="119" y="150"/>
                  </a:cxn>
                  <a:cxn ang="0">
                    <a:pos x="109" y="160"/>
                  </a:cxn>
                  <a:cxn ang="0">
                    <a:pos x="109" y="160"/>
                  </a:cxn>
                  <a:cxn ang="0">
                    <a:pos x="88" y="160"/>
                  </a:cxn>
                  <a:cxn ang="0">
                    <a:pos x="70" y="170"/>
                  </a:cxn>
                  <a:cxn ang="0">
                    <a:pos x="50" y="170"/>
                  </a:cxn>
                  <a:cxn ang="0">
                    <a:pos x="40" y="170"/>
                  </a:cxn>
                  <a:cxn ang="0">
                    <a:pos x="30" y="170"/>
                  </a:cxn>
                  <a:cxn ang="0">
                    <a:pos x="20" y="170"/>
                  </a:cxn>
                  <a:cxn ang="0">
                    <a:pos x="10" y="131"/>
                  </a:cxn>
                </a:cxnLst>
                <a:rect l="0" t="0" r="r" b="b"/>
                <a:pathLst>
                  <a:path w="209" h="171">
                    <a:moveTo>
                      <a:pt x="10" y="131"/>
                    </a:moveTo>
                    <a:lnTo>
                      <a:pt x="10" y="122"/>
                    </a:lnTo>
                    <a:lnTo>
                      <a:pt x="10" y="122"/>
                    </a:lnTo>
                    <a:lnTo>
                      <a:pt x="10" y="112"/>
                    </a:lnTo>
                    <a:lnTo>
                      <a:pt x="0" y="103"/>
                    </a:lnTo>
                    <a:lnTo>
                      <a:pt x="0" y="95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57"/>
                    </a:lnTo>
                    <a:lnTo>
                      <a:pt x="10" y="57"/>
                    </a:lnTo>
                    <a:lnTo>
                      <a:pt x="10" y="47"/>
                    </a:lnTo>
                    <a:lnTo>
                      <a:pt x="10" y="38"/>
                    </a:lnTo>
                    <a:lnTo>
                      <a:pt x="10" y="28"/>
                    </a:lnTo>
                    <a:lnTo>
                      <a:pt x="10" y="19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40" y="9"/>
                    </a:lnTo>
                    <a:lnTo>
                      <a:pt x="40" y="9"/>
                    </a:lnTo>
                    <a:lnTo>
                      <a:pt x="50" y="19"/>
                    </a:lnTo>
                    <a:lnTo>
                      <a:pt x="50" y="28"/>
                    </a:lnTo>
                    <a:lnTo>
                      <a:pt x="60" y="28"/>
                    </a:lnTo>
                    <a:lnTo>
                      <a:pt x="60" y="38"/>
                    </a:lnTo>
                    <a:lnTo>
                      <a:pt x="60" y="38"/>
                    </a:lnTo>
                    <a:lnTo>
                      <a:pt x="60" y="38"/>
                    </a:lnTo>
                    <a:lnTo>
                      <a:pt x="60" y="38"/>
                    </a:lnTo>
                    <a:lnTo>
                      <a:pt x="70" y="38"/>
                    </a:lnTo>
                    <a:lnTo>
                      <a:pt x="80" y="38"/>
                    </a:lnTo>
                    <a:lnTo>
                      <a:pt x="88" y="28"/>
                    </a:lnTo>
                    <a:lnTo>
                      <a:pt x="98" y="28"/>
                    </a:lnTo>
                    <a:lnTo>
                      <a:pt x="109" y="28"/>
                    </a:lnTo>
                    <a:lnTo>
                      <a:pt x="11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29" y="19"/>
                    </a:lnTo>
                    <a:lnTo>
                      <a:pt x="139" y="19"/>
                    </a:lnTo>
                    <a:lnTo>
                      <a:pt x="139" y="19"/>
                    </a:lnTo>
                    <a:lnTo>
                      <a:pt x="149" y="19"/>
                    </a:lnTo>
                    <a:lnTo>
                      <a:pt x="149" y="19"/>
                    </a:lnTo>
                    <a:lnTo>
                      <a:pt x="159" y="19"/>
                    </a:lnTo>
                    <a:lnTo>
                      <a:pt x="159" y="19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77" y="28"/>
                    </a:lnTo>
                    <a:lnTo>
                      <a:pt x="177" y="28"/>
                    </a:lnTo>
                    <a:lnTo>
                      <a:pt x="187" y="38"/>
                    </a:lnTo>
                    <a:lnTo>
                      <a:pt x="187" y="38"/>
                    </a:lnTo>
                    <a:lnTo>
                      <a:pt x="197" y="47"/>
                    </a:lnTo>
                    <a:lnTo>
                      <a:pt x="197" y="47"/>
                    </a:lnTo>
                    <a:lnTo>
                      <a:pt x="197" y="57"/>
                    </a:lnTo>
                    <a:lnTo>
                      <a:pt x="208" y="57"/>
                    </a:lnTo>
                    <a:lnTo>
                      <a:pt x="208" y="66"/>
                    </a:lnTo>
                    <a:lnTo>
                      <a:pt x="208" y="76"/>
                    </a:lnTo>
                    <a:lnTo>
                      <a:pt x="208" y="76"/>
                    </a:lnTo>
                    <a:lnTo>
                      <a:pt x="197" y="85"/>
                    </a:lnTo>
                    <a:lnTo>
                      <a:pt x="197" y="95"/>
                    </a:lnTo>
                    <a:lnTo>
                      <a:pt x="197" y="103"/>
                    </a:lnTo>
                    <a:lnTo>
                      <a:pt x="197" y="103"/>
                    </a:lnTo>
                    <a:lnTo>
                      <a:pt x="187" y="112"/>
                    </a:lnTo>
                    <a:lnTo>
                      <a:pt x="187" y="122"/>
                    </a:lnTo>
                    <a:lnTo>
                      <a:pt x="177" y="122"/>
                    </a:lnTo>
                    <a:lnTo>
                      <a:pt x="177" y="131"/>
                    </a:lnTo>
                    <a:lnTo>
                      <a:pt x="177" y="131"/>
                    </a:lnTo>
                    <a:lnTo>
                      <a:pt x="169" y="131"/>
                    </a:lnTo>
                    <a:lnTo>
                      <a:pt x="159" y="141"/>
                    </a:lnTo>
                    <a:lnTo>
                      <a:pt x="159" y="141"/>
                    </a:lnTo>
                    <a:lnTo>
                      <a:pt x="149" y="141"/>
                    </a:lnTo>
                    <a:lnTo>
                      <a:pt x="149" y="141"/>
                    </a:lnTo>
                    <a:lnTo>
                      <a:pt x="139" y="150"/>
                    </a:lnTo>
                    <a:lnTo>
                      <a:pt x="139" y="150"/>
                    </a:lnTo>
                    <a:lnTo>
                      <a:pt x="129" y="150"/>
                    </a:lnTo>
                    <a:lnTo>
                      <a:pt x="129" y="150"/>
                    </a:lnTo>
                    <a:lnTo>
                      <a:pt x="119" y="150"/>
                    </a:lnTo>
                    <a:lnTo>
                      <a:pt x="119" y="160"/>
                    </a:lnTo>
                    <a:lnTo>
                      <a:pt x="109" y="160"/>
                    </a:lnTo>
                    <a:lnTo>
                      <a:pt x="109" y="160"/>
                    </a:lnTo>
                    <a:lnTo>
                      <a:pt x="109" y="160"/>
                    </a:lnTo>
                    <a:lnTo>
                      <a:pt x="98" y="160"/>
                    </a:lnTo>
                    <a:lnTo>
                      <a:pt x="88" y="160"/>
                    </a:lnTo>
                    <a:lnTo>
                      <a:pt x="80" y="170"/>
                    </a:lnTo>
                    <a:lnTo>
                      <a:pt x="70" y="170"/>
                    </a:lnTo>
                    <a:lnTo>
                      <a:pt x="60" y="170"/>
                    </a:lnTo>
                    <a:lnTo>
                      <a:pt x="50" y="170"/>
                    </a:lnTo>
                    <a:lnTo>
                      <a:pt x="50" y="170"/>
                    </a:lnTo>
                    <a:lnTo>
                      <a:pt x="40" y="170"/>
                    </a:lnTo>
                    <a:lnTo>
                      <a:pt x="30" y="170"/>
                    </a:lnTo>
                    <a:lnTo>
                      <a:pt x="30" y="170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10" y="131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9"/>
            <p:cNvGrpSpPr>
              <a:grpSpLocks/>
            </p:cNvGrpSpPr>
            <p:nvPr/>
          </p:nvGrpSpPr>
          <p:grpSpPr bwMode="auto">
            <a:xfrm>
              <a:off x="955" y="2461"/>
              <a:ext cx="221" cy="198"/>
              <a:chOff x="955" y="2461"/>
              <a:chExt cx="221" cy="198"/>
            </a:xfrm>
          </p:grpSpPr>
          <p:sp>
            <p:nvSpPr>
              <p:cNvPr id="23" name="Freeform 20"/>
              <p:cNvSpPr>
                <a:spLocks/>
              </p:cNvSpPr>
              <p:nvPr/>
            </p:nvSpPr>
            <p:spPr bwMode="auto">
              <a:xfrm>
                <a:off x="955" y="2461"/>
                <a:ext cx="221" cy="198"/>
              </a:xfrm>
              <a:custGeom>
                <a:avLst/>
                <a:gdLst/>
                <a:ahLst/>
                <a:cxnLst>
                  <a:cxn ang="0">
                    <a:pos x="30" y="74"/>
                  </a:cxn>
                  <a:cxn ang="0">
                    <a:pos x="40" y="65"/>
                  </a:cxn>
                  <a:cxn ang="0">
                    <a:pos x="50" y="47"/>
                  </a:cxn>
                  <a:cxn ang="0">
                    <a:pos x="60" y="37"/>
                  </a:cxn>
                  <a:cxn ang="0">
                    <a:pos x="70" y="28"/>
                  </a:cxn>
                  <a:cxn ang="0">
                    <a:pos x="80" y="28"/>
                  </a:cxn>
                  <a:cxn ang="0">
                    <a:pos x="90" y="18"/>
                  </a:cxn>
                  <a:cxn ang="0">
                    <a:pos x="110" y="9"/>
                  </a:cxn>
                  <a:cxn ang="0">
                    <a:pos x="120" y="0"/>
                  </a:cxn>
                  <a:cxn ang="0">
                    <a:pos x="130" y="0"/>
                  </a:cxn>
                  <a:cxn ang="0">
                    <a:pos x="140" y="0"/>
                  </a:cxn>
                  <a:cxn ang="0">
                    <a:pos x="140" y="0"/>
                  </a:cxn>
                  <a:cxn ang="0">
                    <a:pos x="150" y="9"/>
                  </a:cxn>
                  <a:cxn ang="0">
                    <a:pos x="140" y="28"/>
                  </a:cxn>
                  <a:cxn ang="0">
                    <a:pos x="140" y="37"/>
                  </a:cxn>
                  <a:cxn ang="0">
                    <a:pos x="130" y="56"/>
                  </a:cxn>
                  <a:cxn ang="0">
                    <a:pos x="130" y="56"/>
                  </a:cxn>
                  <a:cxn ang="0">
                    <a:pos x="140" y="65"/>
                  </a:cxn>
                  <a:cxn ang="0">
                    <a:pos x="160" y="74"/>
                  </a:cxn>
                  <a:cxn ang="0">
                    <a:pos x="181" y="84"/>
                  </a:cxn>
                  <a:cxn ang="0">
                    <a:pos x="191" y="93"/>
                  </a:cxn>
                  <a:cxn ang="0">
                    <a:pos x="191" y="93"/>
                  </a:cxn>
                  <a:cxn ang="0">
                    <a:pos x="191" y="93"/>
                  </a:cxn>
                  <a:cxn ang="0">
                    <a:pos x="201" y="93"/>
                  </a:cxn>
                  <a:cxn ang="0">
                    <a:pos x="201" y="103"/>
                  </a:cxn>
                  <a:cxn ang="0">
                    <a:pos x="209" y="112"/>
                  </a:cxn>
                  <a:cxn ang="0">
                    <a:pos x="209" y="122"/>
                  </a:cxn>
                  <a:cxn ang="0">
                    <a:pos x="220" y="131"/>
                  </a:cxn>
                  <a:cxn ang="0">
                    <a:pos x="220" y="141"/>
                  </a:cxn>
                  <a:cxn ang="0">
                    <a:pos x="220" y="150"/>
                  </a:cxn>
                  <a:cxn ang="0">
                    <a:pos x="220" y="159"/>
                  </a:cxn>
                  <a:cxn ang="0">
                    <a:pos x="209" y="168"/>
                  </a:cxn>
                  <a:cxn ang="0">
                    <a:pos x="201" y="187"/>
                  </a:cxn>
                  <a:cxn ang="0">
                    <a:pos x="191" y="187"/>
                  </a:cxn>
                  <a:cxn ang="0">
                    <a:pos x="170" y="197"/>
                  </a:cxn>
                  <a:cxn ang="0">
                    <a:pos x="160" y="197"/>
                  </a:cxn>
                  <a:cxn ang="0">
                    <a:pos x="140" y="197"/>
                  </a:cxn>
                  <a:cxn ang="0">
                    <a:pos x="130" y="197"/>
                  </a:cxn>
                  <a:cxn ang="0">
                    <a:pos x="120" y="197"/>
                  </a:cxn>
                  <a:cxn ang="0">
                    <a:pos x="110" y="187"/>
                  </a:cxn>
                  <a:cxn ang="0">
                    <a:pos x="100" y="178"/>
                  </a:cxn>
                  <a:cxn ang="0">
                    <a:pos x="90" y="178"/>
                  </a:cxn>
                  <a:cxn ang="0">
                    <a:pos x="80" y="168"/>
                  </a:cxn>
                  <a:cxn ang="0">
                    <a:pos x="80" y="168"/>
                  </a:cxn>
                  <a:cxn ang="0">
                    <a:pos x="70" y="168"/>
                  </a:cxn>
                  <a:cxn ang="0">
                    <a:pos x="50" y="150"/>
                  </a:cxn>
                  <a:cxn ang="0">
                    <a:pos x="40" y="141"/>
                  </a:cxn>
                  <a:cxn ang="0">
                    <a:pos x="30" y="131"/>
                  </a:cxn>
                  <a:cxn ang="0">
                    <a:pos x="10" y="122"/>
                  </a:cxn>
                  <a:cxn ang="0">
                    <a:pos x="10" y="112"/>
                  </a:cxn>
                  <a:cxn ang="0">
                    <a:pos x="0" y="112"/>
                  </a:cxn>
                  <a:cxn ang="0">
                    <a:pos x="30" y="74"/>
                  </a:cxn>
                </a:cxnLst>
                <a:rect l="0" t="0" r="r" b="b"/>
                <a:pathLst>
                  <a:path w="221" h="198">
                    <a:moveTo>
                      <a:pt x="30" y="74"/>
                    </a:moveTo>
                    <a:lnTo>
                      <a:pt x="30" y="74"/>
                    </a:lnTo>
                    <a:lnTo>
                      <a:pt x="30" y="65"/>
                    </a:lnTo>
                    <a:lnTo>
                      <a:pt x="40" y="65"/>
                    </a:lnTo>
                    <a:lnTo>
                      <a:pt x="40" y="56"/>
                    </a:lnTo>
                    <a:lnTo>
                      <a:pt x="50" y="47"/>
                    </a:lnTo>
                    <a:lnTo>
                      <a:pt x="60" y="37"/>
                    </a:lnTo>
                    <a:lnTo>
                      <a:pt x="60" y="37"/>
                    </a:lnTo>
                    <a:lnTo>
                      <a:pt x="70" y="28"/>
                    </a:lnTo>
                    <a:lnTo>
                      <a:pt x="70" y="28"/>
                    </a:lnTo>
                    <a:lnTo>
                      <a:pt x="70" y="28"/>
                    </a:lnTo>
                    <a:lnTo>
                      <a:pt x="80" y="28"/>
                    </a:lnTo>
                    <a:lnTo>
                      <a:pt x="90" y="28"/>
                    </a:lnTo>
                    <a:lnTo>
                      <a:pt x="90" y="18"/>
                    </a:lnTo>
                    <a:lnTo>
                      <a:pt x="100" y="18"/>
                    </a:lnTo>
                    <a:lnTo>
                      <a:pt x="110" y="9"/>
                    </a:lnTo>
                    <a:lnTo>
                      <a:pt x="110" y="9"/>
                    </a:lnTo>
                    <a:lnTo>
                      <a:pt x="120" y="0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9"/>
                    </a:lnTo>
                    <a:lnTo>
                      <a:pt x="150" y="9"/>
                    </a:lnTo>
                    <a:lnTo>
                      <a:pt x="150" y="18"/>
                    </a:lnTo>
                    <a:lnTo>
                      <a:pt x="140" y="28"/>
                    </a:lnTo>
                    <a:lnTo>
                      <a:pt x="140" y="37"/>
                    </a:lnTo>
                    <a:lnTo>
                      <a:pt x="140" y="37"/>
                    </a:lnTo>
                    <a:lnTo>
                      <a:pt x="140" y="47"/>
                    </a:lnTo>
                    <a:lnTo>
                      <a:pt x="130" y="56"/>
                    </a:lnTo>
                    <a:lnTo>
                      <a:pt x="130" y="56"/>
                    </a:lnTo>
                    <a:lnTo>
                      <a:pt x="130" y="56"/>
                    </a:lnTo>
                    <a:lnTo>
                      <a:pt x="140" y="56"/>
                    </a:lnTo>
                    <a:lnTo>
                      <a:pt x="140" y="65"/>
                    </a:lnTo>
                    <a:lnTo>
                      <a:pt x="150" y="65"/>
                    </a:lnTo>
                    <a:lnTo>
                      <a:pt x="160" y="74"/>
                    </a:lnTo>
                    <a:lnTo>
                      <a:pt x="170" y="74"/>
                    </a:lnTo>
                    <a:lnTo>
                      <a:pt x="181" y="84"/>
                    </a:lnTo>
                    <a:lnTo>
                      <a:pt x="191" y="84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201" y="93"/>
                    </a:lnTo>
                    <a:lnTo>
                      <a:pt x="201" y="93"/>
                    </a:lnTo>
                    <a:lnTo>
                      <a:pt x="201" y="103"/>
                    </a:lnTo>
                    <a:lnTo>
                      <a:pt x="201" y="103"/>
                    </a:lnTo>
                    <a:lnTo>
                      <a:pt x="201" y="103"/>
                    </a:lnTo>
                    <a:lnTo>
                      <a:pt x="209" y="112"/>
                    </a:lnTo>
                    <a:lnTo>
                      <a:pt x="209" y="112"/>
                    </a:lnTo>
                    <a:lnTo>
                      <a:pt x="209" y="122"/>
                    </a:lnTo>
                    <a:lnTo>
                      <a:pt x="209" y="122"/>
                    </a:lnTo>
                    <a:lnTo>
                      <a:pt x="220" y="131"/>
                    </a:lnTo>
                    <a:lnTo>
                      <a:pt x="220" y="131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50"/>
                    </a:lnTo>
                    <a:lnTo>
                      <a:pt x="220" y="159"/>
                    </a:lnTo>
                    <a:lnTo>
                      <a:pt x="220" y="159"/>
                    </a:lnTo>
                    <a:lnTo>
                      <a:pt x="209" y="168"/>
                    </a:lnTo>
                    <a:lnTo>
                      <a:pt x="209" y="168"/>
                    </a:lnTo>
                    <a:lnTo>
                      <a:pt x="201" y="178"/>
                    </a:lnTo>
                    <a:lnTo>
                      <a:pt x="201" y="187"/>
                    </a:lnTo>
                    <a:lnTo>
                      <a:pt x="201" y="187"/>
                    </a:lnTo>
                    <a:lnTo>
                      <a:pt x="191" y="187"/>
                    </a:lnTo>
                    <a:lnTo>
                      <a:pt x="181" y="197"/>
                    </a:lnTo>
                    <a:lnTo>
                      <a:pt x="170" y="197"/>
                    </a:lnTo>
                    <a:lnTo>
                      <a:pt x="160" y="197"/>
                    </a:lnTo>
                    <a:lnTo>
                      <a:pt x="160" y="197"/>
                    </a:lnTo>
                    <a:lnTo>
                      <a:pt x="150" y="197"/>
                    </a:lnTo>
                    <a:lnTo>
                      <a:pt x="140" y="197"/>
                    </a:lnTo>
                    <a:lnTo>
                      <a:pt x="140" y="197"/>
                    </a:lnTo>
                    <a:lnTo>
                      <a:pt x="130" y="197"/>
                    </a:lnTo>
                    <a:lnTo>
                      <a:pt x="130" y="197"/>
                    </a:lnTo>
                    <a:lnTo>
                      <a:pt x="120" y="197"/>
                    </a:lnTo>
                    <a:lnTo>
                      <a:pt x="120" y="187"/>
                    </a:lnTo>
                    <a:lnTo>
                      <a:pt x="110" y="187"/>
                    </a:lnTo>
                    <a:lnTo>
                      <a:pt x="110" y="187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90" y="178"/>
                    </a:lnTo>
                    <a:lnTo>
                      <a:pt x="90" y="178"/>
                    </a:lnTo>
                    <a:lnTo>
                      <a:pt x="80" y="168"/>
                    </a:lnTo>
                    <a:lnTo>
                      <a:pt x="80" y="168"/>
                    </a:lnTo>
                    <a:lnTo>
                      <a:pt x="80" y="168"/>
                    </a:lnTo>
                    <a:lnTo>
                      <a:pt x="80" y="168"/>
                    </a:lnTo>
                    <a:lnTo>
                      <a:pt x="70" y="168"/>
                    </a:lnTo>
                    <a:lnTo>
                      <a:pt x="60" y="159"/>
                    </a:lnTo>
                    <a:lnTo>
                      <a:pt x="50" y="150"/>
                    </a:lnTo>
                    <a:lnTo>
                      <a:pt x="50" y="150"/>
                    </a:lnTo>
                    <a:lnTo>
                      <a:pt x="40" y="141"/>
                    </a:lnTo>
                    <a:lnTo>
                      <a:pt x="30" y="141"/>
                    </a:lnTo>
                    <a:lnTo>
                      <a:pt x="30" y="131"/>
                    </a:lnTo>
                    <a:lnTo>
                      <a:pt x="20" y="122"/>
                    </a:lnTo>
                    <a:lnTo>
                      <a:pt x="10" y="122"/>
                    </a:lnTo>
                    <a:lnTo>
                      <a:pt x="10" y="112"/>
                    </a:lnTo>
                    <a:lnTo>
                      <a:pt x="10" y="112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30" y="74"/>
                    </a:lnTo>
                  </a:path>
                </a:pathLst>
              </a:custGeom>
              <a:solidFill>
                <a:srgbClr val="FFFF9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1"/>
              <p:cNvSpPr>
                <a:spLocks/>
              </p:cNvSpPr>
              <p:nvPr/>
            </p:nvSpPr>
            <p:spPr bwMode="auto">
              <a:xfrm>
                <a:off x="955" y="2461"/>
                <a:ext cx="221" cy="198"/>
              </a:xfrm>
              <a:custGeom>
                <a:avLst/>
                <a:gdLst/>
                <a:ahLst/>
                <a:cxnLst>
                  <a:cxn ang="0">
                    <a:pos x="30" y="74"/>
                  </a:cxn>
                  <a:cxn ang="0">
                    <a:pos x="40" y="65"/>
                  </a:cxn>
                  <a:cxn ang="0">
                    <a:pos x="50" y="47"/>
                  </a:cxn>
                  <a:cxn ang="0">
                    <a:pos x="60" y="37"/>
                  </a:cxn>
                  <a:cxn ang="0">
                    <a:pos x="70" y="28"/>
                  </a:cxn>
                  <a:cxn ang="0">
                    <a:pos x="80" y="28"/>
                  </a:cxn>
                  <a:cxn ang="0">
                    <a:pos x="90" y="18"/>
                  </a:cxn>
                  <a:cxn ang="0">
                    <a:pos x="110" y="9"/>
                  </a:cxn>
                  <a:cxn ang="0">
                    <a:pos x="120" y="0"/>
                  </a:cxn>
                  <a:cxn ang="0">
                    <a:pos x="130" y="0"/>
                  </a:cxn>
                  <a:cxn ang="0">
                    <a:pos x="140" y="0"/>
                  </a:cxn>
                  <a:cxn ang="0">
                    <a:pos x="140" y="0"/>
                  </a:cxn>
                  <a:cxn ang="0">
                    <a:pos x="150" y="9"/>
                  </a:cxn>
                  <a:cxn ang="0">
                    <a:pos x="140" y="28"/>
                  </a:cxn>
                  <a:cxn ang="0">
                    <a:pos x="140" y="37"/>
                  </a:cxn>
                  <a:cxn ang="0">
                    <a:pos x="130" y="56"/>
                  </a:cxn>
                  <a:cxn ang="0">
                    <a:pos x="130" y="56"/>
                  </a:cxn>
                  <a:cxn ang="0">
                    <a:pos x="140" y="65"/>
                  </a:cxn>
                  <a:cxn ang="0">
                    <a:pos x="160" y="74"/>
                  </a:cxn>
                  <a:cxn ang="0">
                    <a:pos x="181" y="84"/>
                  </a:cxn>
                  <a:cxn ang="0">
                    <a:pos x="191" y="93"/>
                  </a:cxn>
                  <a:cxn ang="0">
                    <a:pos x="191" y="93"/>
                  </a:cxn>
                  <a:cxn ang="0">
                    <a:pos x="191" y="93"/>
                  </a:cxn>
                  <a:cxn ang="0">
                    <a:pos x="201" y="93"/>
                  </a:cxn>
                  <a:cxn ang="0">
                    <a:pos x="201" y="103"/>
                  </a:cxn>
                  <a:cxn ang="0">
                    <a:pos x="209" y="112"/>
                  </a:cxn>
                  <a:cxn ang="0">
                    <a:pos x="209" y="122"/>
                  </a:cxn>
                  <a:cxn ang="0">
                    <a:pos x="220" y="131"/>
                  </a:cxn>
                  <a:cxn ang="0">
                    <a:pos x="220" y="141"/>
                  </a:cxn>
                  <a:cxn ang="0">
                    <a:pos x="220" y="150"/>
                  </a:cxn>
                  <a:cxn ang="0">
                    <a:pos x="220" y="159"/>
                  </a:cxn>
                  <a:cxn ang="0">
                    <a:pos x="209" y="168"/>
                  </a:cxn>
                  <a:cxn ang="0">
                    <a:pos x="201" y="187"/>
                  </a:cxn>
                  <a:cxn ang="0">
                    <a:pos x="191" y="187"/>
                  </a:cxn>
                  <a:cxn ang="0">
                    <a:pos x="170" y="197"/>
                  </a:cxn>
                  <a:cxn ang="0">
                    <a:pos x="160" y="197"/>
                  </a:cxn>
                  <a:cxn ang="0">
                    <a:pos x="140" y="197"/>
                  </a:cxn>
                  <a:cxn ang="0">
                    <a:pos x="130" y="197"/>
                  </a:cxn>
                  <a:cxn ang="0">
                    <a:pos x="120" y="197"/>
                  </a:cxn>
                  <a:cxn ang="0">
                    <a:pos x="110" y="187"/>
                  </a:cxn>
                  <a:cxn ang="0">
                    <a:pos x="100" y="178"/>
                  </a:cxn>
                  <a:cxn ang="0">
                    <a:pos x="90" y="178"/>
                  </a:cxn>
                  <a:cxn ang="0">
                    <a:pos x="80" y="168"/>
                  </a:cxn>
                  <a:cxn ang="0">
                    <a:pos x="80" y="168"/>
                  </a:cxn>
                  <a:cxn ang="0">
                    <a:pos x="70" y="168"/>
                  </a:cxn>
                  <a:cxn ang="0">
                    <a:pos x="50" y="150"/>
                  </a:cxn>
                  <a:cxn ang="0">
                    <a:pos x="40" y="141"/>
                  </a:cxn>
                  <a:cxn ang="0">
                    <a:pos x="30" y="131"/>
                  </a:cxn>
                  <a:cxn ang="0">
                    <a:pos x="10" y="122"/>
                  </a:cxn>
                  <a:cxn ang="0">
                    <a:pos x="10" y="112"/>
                  </a:cxn>
                  <a:cxn ang="0">
                    <a:pos x="0" y="112"/>
                  </a:cxn>
                  <a:cxn ang="0">
                    <a:pos x="30" y="74"/>
                  </a:cxn>
                </a:cxnLst>
                <a:rect l="0" t="0" r="r" b="b"/>
                <a:pathLst>
                  <a:path w="221" h="198">
                    <a:moveTo>
                      <a:pt x="30" y="74"/>
                    </a:moveTo>
                    <a:lnTo>
                      <a:pt x="30" y="74"/>
                    </a:lnTo>
                    <a:lnTo>
                      <a:pt x="30" y="65"/>
                    </a:lnTo>
                    <a:lnTo>
                      <a:pt x="40" y="65"/>
                    </a:lnTo>
                    <a:lnTo>
                      <a:pt x="40" y="56"/>
                    </a:lnTo>
                    <a:lnTo>
                      <a:pt x="50" y="47"/>
                    </a:lnTo>
                    <a:lnTo>
                      <a:pt x="60" y="37"/>
                    </a:lnTo>
                    <a:lnTo>
                      <a:pt x="60" y="37"/>
                    </a:lnTo>
                    <a:lnTo>
                      <a:pt x="70" y="28"/>
                    </a:lnTo>
                    <a:lnTo>
                      <a:pt x="70" y="28"/>
                    </a:lnTo>
                    <a:lnTo>
                      <a:pt x="70" y="28"/>
                    </a:lnTo>
                    <a:lnTo>
                      <a:pt x="80" y="28"/>
                    </a:lnTo>
                    <a:lnTo>
                      <a:pt x="90" y="28"/>
                    </a:lnTo>
                    <a:lnTo>
                      <a:pt x="90" y="18"/>
                    </a:lnTo>
                    <a:lnTo>
                      <a:pt x="100" y="18"/>
                    </a:lnTo>
                    <a:lnTo>
                      <a:pt x="110" y="9"/>
                    </a:lnTo>
                    <a:lnTo>
                      <a:pt x="110" y="9"/>
                    </a:lnTo>
                    <a:lnTo>
                      <a:pt x="120" y="0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0" y="9"/>
                    </a:lnTo>
                    <a:lnTo>
                      <a:pt x="150" y="9"/>
                    </a:lnTo>
                    <a:lnTo>
                      <a:pt x="150" y="18"/>
                    </a:lnTo>
                    <a:lnTo>
                      <a:pt x="140" y="28"/>
                    </a:lnTo>
                    <a:lnTo>
                      <a:pt x="140" y="37"/>
                    </a:lnTo>
                    <a:lnTo>
                      <a:pt x="140" y="37"/>
                    </a:lnTo>
                    <a:lnTo>
                      <a:pt x="140" y="47"/>
                    </a:lnTo>
                    <a:lnTo>
                      <a:pt x="130" y="56"/>
                    </a:lnTo>
                    <a:lnTo>
                      <a:pt x="130" y="56"/>
                    </a:lnTo>
                    <a:lnTo>
                      <a:pt x="130" y="56"/>
                    </a:lnTo>
                    <a:lnTo>
                      <a:pt x="140" y="56"/>
                    </a:lnTo>
                    <a:lnTo>
                      <a:pt x="140" y="65"/>
                    </a:lnTo>
                    <a:lnTo>
                      <a:pt x="150" y="65"/>
                    </a:lnTo>
                    <a:lnTo>
                      <a:pt x="160" y="74"/>
                    </a:lnTo>
                    <a:lnTo>
                      <a:pt x="170" y="74"/>
                    </a:lnTo>
                    <a:lnTo>
                      <a:pt x="181" y="84"/>
                    </a:lnTo>
                    <a:lnTo>
                      <a:pt x="191" y="84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191" y="93"/>
                    </a:lnTo>
                    <a:lnTo>
                      <a:pt x="201" y="93"/>
                    </a:lnTo>
                    <a:lnTo>
                      <a:pt x="201" y="93"/>
                    </a:lnTo>
                    <a:lnTo>
                      <a:pt x="201" y="103"/>
                    </a:lnTo>
                    <a:lnTo>
                      <a:pt x="201" y="103"/>
                    </a:lnTo>
                    <a:lnTo>
                      <a:pt x="201" y="103"/>
                    </a:lnTo>
                    <a:lnTo>
                      <a:pt x="209" y="112"/>
                    </a:lnTo>
                    <a:lnTo>
                      <a:pt x="209" y="112"/>
                    </a:lnTo>
                    <a:lnTo>
                      <a:pt x="209" y="122"/>
                    </a:lnTo>
                    <a:lnTo>
                      <a:pt x="209" y="122"/>
                    </a:lnTo>
                    <a:lnTo>
                      <a:pt x="220" y="131"/>
                    </a:lnTo>
                    <a:lnTo>
                      <a:pt x="220" y="131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50"/>
                    </a:lnTo>
                    <a:lnTo>
                      <a:pt x="220" y="159"/>
                    </a:lnTo>
                    <a:lnTo>
                      <a:pt x="220" y="159"/>
                    </a:lnTo>
                    <a:lnTo>
                      <a:pt x="209" y="168"/>
                    </a:lnTo>
                    <a:lnTo>
                      <a:pt x="209" y="168"/>
                    </a:lnTo>
                    <a:lnTo>
                      <a:pt x="201" y="178"/>
                    </a:lnTo>
                    <a:lnTo>
                      <a:pt x="201" y="187"/>
                    </a:lnTo>
                    <a:lnTo>
                      <a:pt x="201" y="187"/>
                    </a:lnTo>
                    <a:lnTo>
                      <a:pt x="191" y="187"/>
                    </a:lnTo>
                    <a:lnTo>
                      <a:pt x="181" y="197"/>
                    </a:lnTo>
                    <a:lnTo>
                      <a:pt x="170" y="197"/>
                    </a:lnTo>
                    <a:lnTo>
                      <a:pt x="160" y="197"/>
                    </a:lnTo>
                    <a:lnTo>
                      <a:pt x="160" y="197"/>
                    </a:lnTo>
                    <a:lnTo>
                      <a:pt x="150" y="197"/>
                    </a:lnTo>
                    <a:lnTo>
                      <a:pt x="140" y="197"/>
                    </a:lnTo>
                    <a:lnTo>
                      <a:pt x="140" y="197"/>
                    </a:lnTo>
                    <a:lnTo>
                      <a:pt x="130" y="197"/>
                    </a:lnTo>
                    <a:lnTo>
                      <a:pt x="130" y="197"/>
                    </a:lnTo>
                    <a:lnTo>
                      <a:pt x="120" y="197"/>
                    </a:lnTo>
                    <a:lnTo>
                      <a:pt x="120" y="187"/>
                    </a:lnTo>
                    <a:lnTo>
                      <a:pt x="110" y="187"/>
                    </a:lnTo>
                    <a:lnTo>
                      <a:pt x="110" y="187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90" y="178"/>
                    </a:lnTo>
                    <a:lnTo>
                      <a:pt x="90" y="178"/>
                    </a:lnTo>
                    <a:lnTo>
                      <a:pt x="80" y="168"/>
                    </a:lnTo>
                    <a:lnTo>
                      <a:pt x="80" y="168"/>
                    </a:lnTo>
                    <a:lnTo>
                      <a:pt x="80" y="168"/>
                    </a:lnTo>
                    <a:lnTo>
                      <a:pt x="80" y="168"/>
                    </a:lnTo>
                    <a:lnTo>
                      <a:pt x="70" y="168"/>
                    </a:lnTo>
                    <a:lnTo>
                      <a:pt x="60" y="159"/>
                    </a:lnTo>
                    <a:lnTo>
                      <a:pt x="50" y="150"/>
                    </a:lnTo>
                    <a:lnTo>
                      <a:pt x="50" y="150"/>
                    </a:lnTo>
                    <a:lnTo>
                      <a:pt x="40" y="141"/>
                    </a:lnTo>
                    <a:lnTo>
                      <a:pt x="30" y="141"/>
                    </a:lnTo>
                    <a:lnTo>
                      <a:pt x="30" y="131"/>
                    </a:lnTo>
                    <a:lnTo>
                      <a:pt x="20" y="122"/>
                    </a:lnTo>
                    <a:lnTo>
                      <a:pt x="10" y="122"/>
                    </a:lnTo>
                    <a:lnTo>
                      <a:pt x="10" y="112"/>
                    </a:lnTo>
                    <a:lnTo>
                      <a:pt x="10" y="112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30" y="74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1322" y="2048"/>
              <a:ext cx="90" cy="2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8" y="9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8" y="0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58" y="0"/>
                </a:cxn>
                <a:cxn ang="0">
                  <a:pos x="68" y="9"/>
                </a:cxn>
                <a:cxn ang="0">
                  <a:pos x="78" y="9"/>
                </a:cxn>
                <a:cxn ang="0">
                  <a:pos x="78" y="18"/>
                </a:cxn>
                <a:cxn ang="0">
                  <a:pos x="89" y="28"/>
                </a:cxn>
              </a:cxnLst>
              <a:rect l="0" t="0" r="r" b="b"/>
              <a:pathLst>
                <a:path w="90" h="29">
                  <a:moveTo>
                    <a:pt x="0" y="9"/>
                  </a:move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8" y="9"/>
                  </a:lnTo>
                  <a:lnTo>
                    <a:pt x="8" y="0"/>
                  </a:lnTo>
                  <a:lnTo>
                    <a:pt x="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8" y="9"/>
                  </a:lnTo>
                  <a:lnTo>
                    <a:pt x="78" y="9"/>
                  </a:lnTo>
                  <a:lnTo>
                    <a:pt x="78" y="18"/>
                  </a:lnTo>
                  <a:lnTo>
                    <a:pt x="89" y="28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auto">
            <a:xfrm>
              <a:off x="1182" y="2048"/>
              <a:ext cx="90" cy="29"/>
            </a:xfrm>
            <a:custGeom>
              <a:avLst/>
              <a:gdLst/>
              <a:ahLst/>
              <a:cxnLst>
                <a:cxn ang="0">
                  <a:pos x="89" y="18"/>
                </a:cxn>
                <a:cxn ang="0">
                  <a:pos x="89" y="18"/>
                </a:cxn>
                <a:cxn ang="0">
                  <a:pos x="89" y="18"/>
                </a:cxn>
                <a:cxn ang="0">
                  <a:pos x="89" y="18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78" y="9"/>
                </a:cxn>
                <a:cxn ang="0">
                  <a:pos x="78" y="9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58" y="0"/>
                </a:cxn>
                <a:cxn ang="0">
                  <a:pos x="58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9"/>
                </a:cxn>
                <a:cxn ang="0">
                  <a:pos x="30" y="9"/>
                </a:cxn>
                <a:cxn ang="0">
                  <a:pos x="20" y="9"/>
                </a:cxn>
                <a:cxn ang="0">
                  <a:pos x="20" y="18"/>
                </a:cxn>
                <a:cxn ang="0">
                  <a:pos x="10" y="28"/>
                </a:cxn>
                <a:cxn ang="0">
                  <a:pos x="0" y="28"/>
                </a:cxn>
              </a:cxnLst>
              <a:rect l="0" t="0" r="r" b="b"/>
              <a:pathLst>
                <a:path w="90" h="29">
                  <a:moveTo>
                    <a:pt x="89" y="18"/>
                  </a:moveTo>
                  <a:lnTo>
                    <a:pt x="89" y="18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0" y="9"/>
                  </a:lnTo>
                  <a:lnTo>
                    <a:pt x="30" y="9"/>
                  </a:lnTo>
                  <a:lnTo>
                    <a:pt x="20" y="9"/>
                  </a:lnTo>
                  <a:lnTo>
                    <a:pt x="20" y="18"/>
                  </a:lnTo>
                  <a:lnTo>
                    <a:pt x="10" y="28"/>
                  </a:lnTo>
                  <a:lnTo>
                    <a:pt x="0" y="28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auto">
            <a:xfrm>
              <a:off x="1340" y="2091"/>
              <a:ext cx="31" cy="29"/>
            </a:xfrm>
            <a:custGeom>
              <a:avLst/>
              <a:gdLst/>
              <a:ahLst/>
              <a:cxnLst>
                <a:cxn ang="0">
                  <a:pos x="20" y="28"/>
                </a:cxn>
                <a:cxn ang="0">
                  <a:pos x="30" y="28"/>
                </a:cxn>
                <a:cxn ang="0">
                  <a:pos x="30" y="18"/>
                </a:cxn>
                <a:cxn ang="0">
                  <a:pos x="30" y="9"/>
                </a:cxn>
                <a:cxn ang="0">
                  <a:pos x="30" y="9"/>
                </a:cxn>
                <a:cxn ang="0">
                  <a:pos x="30" y="9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1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10" y="18"/>
                </a:cxn>
                <a:cxn ang="0">
                  <a:pos x="10" y="28"/>
                </a:cxn>
                <a:cxn ang="0">
                  <a:pos x="20" y="28"/>
                </a:cxn>
                <a:cxn ang="0">
                  <a:pos x="20" y="28"/>
                </a:cxn>
              </a:cxnLst>
              <a:rect l="0" t="0" r="r" b="b"/>
              <a:pathLst>
                <a:path w="31" h="29">
                  <a:moveTo>
                    <a:pt x="20" y="28"/>
                  </a:moveTo>
                  <a:lnTo>
                    <a:pt x="30" y="28"/>
                  </a:lnTo>
                  <a:lnTo>
                    <a:pt x="30" y="18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1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8"/>
                  </a:lnTo>
                  <a:lnTo>
                    <a:pt x="10" y="28"/>
                  </a:lnTo>
                  <a:lnTo>
                    <a:pt x="20" y="28"/>
                  </a:lnTo>
                  <a:lnTo>
                    <a:pt x="20" y="28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auto">
            <a:xfrm>
              <a:off x="1212" y="2100"/>
              <a:ext cx="30" cy="30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20" y="19"/>
                </a:cxn>
                <a:cxn ang="0">
                  <a:pos x="29" y="19"/>
                </a:cxn>
                <a:cxn ang="0">
                  <a:pos x="29" y="9"/>
                </a:cxn>
                <a:cxn ang="0">
                  <a:pos x="29" y="9"/>
                </a:cxn>
                <a:cxn ang="0">
                  <a:pos x="29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20" y="29"/>
                </a:cxn>
              </a:cxnLst>
              <a:rect l="0" t="0" r="r" b="b"/>
              <a:pathLst>
                <a:path w="30" h="30">
                  <a:moveTo>
                    <a:pt x="20" y="29"/>
                  </a:moveTo>
                  <a:lnTo>
                    <a:pt x="20" y="19"/>
                  </a:lnTo>
                  <a:lnTo>
                    <a:pt x="29" y="1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20" y="29"/>
                  </a:lnTo>
                  <a:lnTo>
                    <a:pt x="20" y="29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>
              <a:off x="1265" y="2212"/>
              <a:ext cx="90" cy="29"/>
            </a:xfrm>
            <a:custGeom>
              <a:avLst/>
              <a:gdLst/>
              <a:ahLst/>
              <a:cxnLst>
                <a:cxn ang="0">
                  <a:pos x="89" y="18"/>
                </a:cxn>
                <a:cxn ang="0">
                  <a:pos x="89" y="18"/>
                </a:cxn>
                <a:cxn ang="0">
                  <a:pos x="89" y="18"/>
                </a:cxn>
                <a:cxn ang="0">
                  <a:pos x="89" y="18"/>
                </a:cxn>
                <a:cxn ang="0">
                  <a:pos x="89" y="18"/>
                </a:cxn>
                <a:cxn ang="0">
                  <a:pos x="80" y="18"/>
                </a:cxn>
                <a:cxn ang="0">
                  <a:pos x="80" y="28"/>
                </a:cxn>
                <a:cxn ang="0">
                  <a:pos x="80" y="28"/>
                </a:cxn>
                <a:cxn ang="0">
                  <a:pos x="70" y="28"/>
                </a:cxn>
                <a:cxn ang="0">
                  <a:pos x="70" y="28"/>
                </a:cxn>
                <a:cxn ang="0">
                  <a:pos x="60" y="28"/>
                </a:cxn>
                <a:cxn ang="0">
                  <a:pos x="50" y="28"/>
                </a:cxn>
                <a:cxn ang="0">
                  <a:pos x="50" y="2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0" y="28"/>
                </a:cxn>
                <a:cxn ang="0">
                  <a:pos x="20" y="18"/>
                </a:cxn>
                <a:cxn ang="0">
                  <a:pos x="10" y="18"/>
                </a:cxn>
                <a:cxn ang="0">
                  <a:pos x="10" y="9"/>
                </a:cxn>
                <a:cxn ang="0">
                  <a:pos x="0" y="0"/>
                </a:cxn>
              </a:cxnLst>
              <a:rect l="0" t="0" r="r" b="b"/>
              <a:pathLst>
                <a:path w="90" h="29">
                  <a:moveTo>
                    <a:pt x="89" y="18"/>
                  </a:moveTo>
                  <a:lnTo>
                    <a:pt x="89" y="18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0" y="18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70" y="28"/>
                  </a:lnTo>
                  <a:lnTo>
                    <a:pt x="70" y="28"/>
                  </a:lnTo>
                  <a:lnTo>
                    <a:pt x="60" y="28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0" y="28"/>
                  </a:lnTo>
                  <a:lnTo>
                    <a:pt x="20" y="18"/>
                  </a:lnTo>
                  <a:lnTo>
                    <a:pt x="10" y="18"/>
                  </a:lnTo>
                  <a:lnTo>
                    <a:pt x="10" y="9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Класс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b="1" i="1" dirty="0"/>
              <a:t>Классом называется </a:t>
            </a:r>
            <a:r>
              <a:rPr lang="ru-RU" sz="1800" i="1" dirty="0"/>
              <a:t>описание совокупности объектов с общими атрибутами, методами, отношениями и семантикой.</a:t>
            </a:r>
          </a:p>
          <a:p>
            <a:pPr marL="0" indent="0" algn="just"/>
            <a:endParaRPr lang="ru-RU" sz="1800" i="1" dirty="0"/>
          </a:p>
          <a:p>
            <a:pPr marL="0" indent="0" algn="just">
              <a:spcBef>
                <a:spcPct val="0"/>
              </a:spcBef>
              <a:buNone/>
            </a:pPr>
            <a:r>
              <a:rPr lang="ru-RU" sz="1800" dirty="0"/>
              <a:t>Классы </a:t>
            </a:r>
            <a:r>
              <a:rPr lang="ru-RU" sz="1800" b="1" dirty="0"/>
              <a:t>определяют структуру и поведение </a:t>
            </a:r>
            <a:r>
              <a:rPr lang="ru-RU" sz="1800" dirty="0"/>
              <a:t>некоторого набора элементов предметной области, для которой разрабатывается программная модель.</a:t>
            </a:r>
          </a:p>
          <a:p>
            <a:pPr marL="0" indent="0" algn="just">
              <a:spcBef>
                <a:spcPct val="0"/>
              </a:spcBef>
              <a:buFont typeface="Arial" charset="0"/>
              <a:buChar char="•"/>
            </a:pPr>
            <a:endParaRPr lang="ru-RU" sz="1800" i="1" dirty="0"/>
          </a:p>
          <a:p>
            <a:pPr>
              <a:buFont typeface="Verdana" pitchFamily="34" charset="0"/>
              <a:buNone/>
            </a:pPr>
            <a:r>
              <a:rPr lang="ru-RU" sz="2000" i="1" dirty="0">
                <a:solidFill>
                  <a:schemeClr val="accent1">
                    <a:lumMod val="75000"/>
                  </a:schemeClr>
                </a:solidFill>
              </a:rPr>
              <a:t>Объявление класса имеет вид</a:t>
            </a:r>
            <a:r>
              <a:rPr lang="ru-RU" sz="2000" i="1" dirty="0"/>
              <a:t>: </a:t>
            </a:r>
          </a:p>
          <a:p>
            <a:pPr>
              <a:buFont typeface="Verdana" pitchFamily="34" charset="0"/>
              <a:buNone/>
            </a:pPr>
            <a:endParaRPr lang="ru-RU" sz="1100" i="1" dirty="0"/>
          </a:p>
          <a:p>
            <a:pPr marL="804863" indent="-804863">
              <a:buNone/>
              <a:tabLst>
                <a:tab pos="1165225" algn="l"/>
              </a:tabLst>
            </a:pPr>
            <a:r>
              <a:rPr lang="en-US" sz="2000" b="1" dirty="0"/>
              <a:t>	</a:t>
            </a:r>
            <a:r>
              <a:rPr lang="ru-RU" sz="2000" b="1" dirty="0"/>
              <a:t>[спецификаторы] </a:t>
            </a:r>
            <a:r>
              <a:rPr lang="ru-RU" sz="2000" b="1" dirty="0" err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ru-RU" sz="2000" b="1" dirty="0"/>
              <a:t> </a:t>
            </a:r>
            <a:r>
              <a:rPr lang="ru-RU" sz="2000" b="1" dirty="0" err="1"/>
              <a:t>имя_класса</a:t>
            </a:r>
            <a:r>
              <a:rPr lang="ru-RU" sz="2000" b="1" dirty="0"/>
              <a:t> </a:t>
            </a:r>
            <a:endParaRPr lang="en-US" sz="2000" b="1" dirty="0"/>
          </a:p>
          <a:p>
            <a:pPr marL="804863" indent="-804863">
              <a:buNone/>
              <a:tabLst>
                <a:tab pos="1165225" algn="l"/>
              </a:tabLst>
            </a:pPr>
            <a:r>
              <a:rPr lang="en-US" sz="2000" b="1" dirty="0"/>
              <a:t>		</a:t>
            </a:r>
            <a:r>
              <a:rPr lang="ru-RU" sz="2000" b="1" dirty="0"/>
              <a:t>[</a:t>
            </a:r>
            <a:r>
              <a:rPr lang="ru-RU" sz="2000" b="1" dirty="0" err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ru-RU" sz="2000" b="1" dirty="0"/>
              <a:t> суперкласс]  </a:t>
            </a:r>
            <a:endParaRPr lang="en-US" sz="2000" b="1" dirty="0"/>
          </a:p>
          <a:p>
            <a:pPr marL="804863" indent="-804863">
              <a:buNone/>
              <a:tabLst>
                <a:tab pos="1165225" algn="l"/>
              </a:tabLst>
            </a:pPr>
            <a:r>
              <a:rPr lang="en-US" sz="2000" b="1" dirty="0"/>
              <a:t>		</a:t>
            </a:r>
            <a:r>
              <a:rPr lang="ru-RU" sz="2000" b="1" dirty="0"/>
              <a:t>[</a:t>
            </a:r>
            <a:r>
              <a:rPr lang="ru-RU" sz="2000" b="1" dirty="0" err="1">
                <a:solidFill>
                  <a:schemeClr val="tx2">
                    <a:lumMod val="75000"/>
                  </a:schemeClr>
                </a:solidFill>
              </a:rPr>
              <a:t>implements</a:t>
            </a:r>
            <a:r>
              <a:rPr lang="ru-RU" sz="2000" b="1" dirty="0"/>
              <a:t> </a:t>
            </a:r>
            <a:r>
              <a:rPr lang="ru-RU" sz="2000" b="1" dirty="0" err="1"/>
              <a:t>список_интерфейсов</a:t>
            </a:r>
            <a:r>
              <a:rPr lang="ru-RU" sz="2000" b="1" dirty="0"/>
              <a:t>]{</a:t>
            </a:r>
          </a:p>
          <a:p>
            <a:pPr marL="804863" indent="-804863">
              <a:buNone/>
              <a:tabLst>
                <a:tab pos="1165225" algn="l"/>
              </a:tabLst>
            </a:pPr>
            <a:r>
              <a:rPr lang="ru-RU" sz="2000" b="1" dirty="0"/>
              <a:t>				/*определение класса*/</a:t>
            </a:r>
          </a:p>
          <a:p>
            <a:pPr marL="804863" indent="-804863">
              <a:buNone/>
              <a:tabLst>
                <a:tab pos="1165225" algn="l"/>
              </a:tabLst>
            </a:pPr>
            <a:r>
              <a:rPr lang="ru-RU" sz="2000" b="1" dirty="0"/>
              <a:t>	}</a:t>
            </a:r>
          </a:p>
          <a:p>
            <a:pPr marL="0" indent="0" algn="just">
              <a:spcBef>
                <a:spcPct val="0"/>
              </a:spcBef>
              <a:buNone/>
            </a:pPr>
            <a:endParaRPr lang="ru-RU" sz="1800" dirty="0"/>
          </a:p>
          <a:p>
            <a:pPr marL="0" indent="0" algn="just">
              <a:spcBef>
                <a:spcPct val="0"/>
              </a:spcBef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Спецификаторы класса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ru-RU" sz="1800" dirty="0"/>
              <a:t>Спецификатор класса может быть:</a:t>
            </a:r>
          </a:p>
          <a:p>
            <a:pPr algn="just"/>
            <a:endParaRPr lang="ru-RU" sz="1800" dirty="0"/>
          </a:p>
          <a:p>
            <a:pPr marL="1079500" indent="-355600" algn="just"/>
            <a:r>
              <a:rPr lang="ru-RU" sz="2000" b="1" dirty="0" err="1"/>
              <a:t>public</a:t>
            </a:r>
            <a:r>
              <a:rPr lang="ru-RU" sz="1800" b="1" dirty="0"/>
              <a:t> </a:t>
            </a:r>
            <a:r>
              <a:rPr lang="ru-RU" sz="1800" dirty="0"/>
              <a:t>(класс доступен объектам данного пакета и вне пакета).</a:t>
            </a:r>
          </a:p>
          <a:p>
            <a:pPr marL="1079500" indent="-355600" algn="just"/>
            <a:endParaRPr lang="ru-RU" sz="1800" dirty="0"/>
          </a:p>
          <a:p>
            <a:pPr marL="1079500" indent="-355600" algn="just"/>
            <a:r>
              <a:rPr lang="ru-RU" sz="2000" b="1" dirty="0" err="1"/>
              <a:t>final</a:t>
            </a:r>
            <a:r>
              <a:rPr lang="ru-RU" sz="2000" dirty="0"/>
              <a:t> </a:t>
            </a:r>
            <a:r>
              <a:rPr lang="ru-RU" sz="1800" dirty="0"/>
              <a:t>(класс не может иметь подклассов).</a:t>
            </a:r>
          </a:p>
          <a:p>
            <a:pPr marL="1079500" indent="-355600" algn="just"/>
            <a:endParaRPr lang="ru-RU" sz="1800" dirty="0"/>
          </a:p>
          <a:p>
            <a:pPr marL="1079500" indent="-355600" algn="just"/>
            <a:r>
              <a:rPr lang="ru-RU" sz="2000" b="1" dirty="0" err="1"/>
              <a:t>abstract</a:t>
            </a:r>
            <a:r>
              <a:rPr lang="ru-RU" sz="2000" dirty="0"/>
              <a:t> </a:t>
            </a:r>
            <a:r>
              <a:rPr lang="ru-RU" sz="1800" dirty="0"/>
              <a:t>(класс содержит абстрактные методы, объекты такого класса могут создавать только подклассы). </a:t>
            </a:r>
          </a:p>
          <a:p>
            <a:pPr marL="0" indent="0" algn="just">
              <a:buFontTx/>
              <a:buChar char="•"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По умолчанию спецификатор доступа устанавливается в </a:t>
            </a:r>
            <a:r>
              <a:rPr lang="en-US" sz="1800" b="1" dirty="0" smtClean="0"/>
              <a:t>default-package</a:t>
            </a:r>
            <a:r>
              <a:rPr lang="ru-RU" sz="1800" dirty="0" smtClean="0"/>
              <a:t> </a:t>
            </a:r>
            <a:r>
              <a:rPr lang="ru-RU" sz="1800" dirty="0"/>
              <a:t>(класс доступен в данном пакете). Данное слово при объявлении вообще не используется и не является ключевым словом языка, мы его используем для обозначения.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Свойства и методы класса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ru-RU" sz="1800" b="1" dirty="0"/>
              <a:t>Определение класса включает</a:t>
            </a:r>
            <a:r>
              <a:rPr lang="ru-RU" sz="1800" dirty="0"/>
              <a:t>:</a:t>
            </a:r>
          </a:p>
          <a:p>
            <a:pPr marL="1030288" lvl="1" indent="-400050">
              <a:buFont typeface="Wingdings" pitchFamily="2" charset="2"/>
              <a:buChar char="§"/>
            </a:pPr>
            <a:r>
              <a:rPr lang="ru-RU" sz="1800" dirty="0"/>
              <a:t>модификатор доступа</a:t>
            </a:r>
            <a:r>
              <a:rPr lang="en-US" sz="1800" dirty="0"/>
              <a:t>;</a:t>
            </a:r>
            <a:endParaRPr lang="ru-RU" sz="1800" dirty="0"/>
          </a:p>
          <a:p>
            <a:pPr marL="1030288" lvl="1" indent="-400050">
              <a:buFont typeface="Wingdings" pitchFamily="2" charset="2"/>
              <a:buChar char="§"/>
            </a:pPr>
            <a:r>
              <a:rPr lang="ru-RU" sz="1800" dirty="0"/>
              <a:t>ключевое слово </a:t>
            </a:r>
            <a:r>
              <a:rPr lang="en-US" sz="1800" dirty="0"/>
              <a:t>class;</a:t>
            </a:r>
          </a:p>
          <a:p>
            <a:pPr marL="1030288" lvl="1" indent="-400050">
              <a:buFont typeface="Wingdings" pitchFamily="2" charset="2"/>
              <a:buChar char="§"/>
            </a:pPr>
            <a:r>
              <a:rPr lang="ru-RU" sz="1800" dirty="0"/>
              <a:t>свойства класса</a:t>
            </a:r>
            <a:r>
              <a:rPr lang="en-US" sz="1800" dirty="0"/>
              <a:t>;</a:t>
            </a:r>
            <a:endParaRPr lang="ru-RU" sz="1800" dirty="0"/>
          </a:p>
          <a:p>
            <a:pPr marL="1030288" lvl="1" indent="-400050">
              <a:buFont typeface="Wingdings" pitchFamily="2" charset="2"/>
              <a:buChar char="§"/>
            </a:pPr>
            <a:r>
              <a:rPr lang="ru-RU" sz="1800" dirty="0"/>
              <a:t>конструкторы</a:t>
            </a:r>
            <a:r>
              <a:rPr lang="en-US" sz="1800" dirty="0"/>
              <a:t>;</a:t>
            </a:r>
            <a:endParaRPr lang="ru-RU" sz="1800" dirty="0"/>
          </a:p>
          <a:p>
            <a:pPr marL="1030288" lvl="1" indent="-400050">
              <a:buFont typeface="Wingdings" pitchFamily="2" charset="2"/>
              <a:buChar char="§"/>
            </a:pPr>
            <a:r>
              <a:rPr lang="ru-RU" sz="1800" dirty="0"/>
              <a:t>методы</a:t>
            </a:r>
            <a:r>
              <a:rPr lang="en-US" sz="1800" dirty="0"/>
              <a:t>;</a:t>
            </a:r>
            <a:endParaRPr lang="ru-RU" sz="1800" dirty="0"/>
          </a:p>
          <a:p>
            <a:pPr marL="1030288" lvl="1" indent="-400050">
              <a:buFont typeface="Wingdings" pitchFamily="2" charset="2"/>
              <a:buChar char="§"/>
            </a:pPr>
            <a:r>
              <a:rPr lang="ru-RU" sz="1800" dirty="0"/>
              <a:t>статические свойства</a:t>
            </a:r>
            <a:r>
              <a:rPr lang="en-US" sz="1800" dirty="0"/>
              <a:t>;</a:t>
            </a:r>
            <a:endParaRPr lang="ru-RU" sz="1800" dirty="0"/>
          </a:p>
          <a:p>
            <a:pPr marL="1030288" lvl="1" indent="-400050">
              <a:buFont typeface="Wingdings" pitchFamily="2" charset="2"/>
              <a:buChar char="§"/>
            </a:pPr>
            <a:r>
              <a:rPr lang="ru-RU" sz="1800" dirty="0"/>
              <a:t>статические методы</a:t>
            </a:r>
            <a:r>
              <a:rPr lang="en-US" sz="1800" dirty="0"/>
              <a:t>.</a:t>
            </a:r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 lvl="1" indent="-742950">
              <a:buNone/>
            </a:pPr>
            <a:r>
              <a:rPr lang="ru-RU" sz="1800" b="1" dirty="0"/>
              <a:t>Объект состоит из следующих трех частей: </a:t>
            </a:r>
            <a:endParaRPr lang="en-US" sz="1800" b="1" dirty="0"/>
          </a:p>
          <a:p>
            <a:pPr marL="1042988" lvl="2" indent="-398463">
              <a:buFont typeface="Wingdings" pitchFamily="2" charset="2"/>
              <a:buChar char="§"/>
            </a:pPr>
            <a:r>
              <a:rPr lang="ru-RU" sz="1800" dirty="0"/>
              <a:t>имя объекта; </a:t>
            </a:r>
          </a:p>
          <a:p>
            <a:pPr marL="1042988" lvl="2" indent="-398463">
              <a:buFont typeface="Wingdings" pitchFamily="2" charset="2"/>
              <a:buChar char="§"/>
            </a:pPr>
            <a:r>
              <a:rPr lang="ru-RU" sz="1800" dirty="0"/>
              <a:t>состояние (переменные состояния); </a:t>
            </a:r>
          </a:p>
          <a:p>
            <a:pPr marL="1042988" lvl="2" indent="-398463">
              <a:buFont typeface="Wingdings" pitchFamily="2" charset="2"/>
              <a:buChar char="§"/>
            </a:pPr>
            <a:r>
              <a:rPr lang="ru-RU" sz="1800" dirty="0"/>
              <a:t>методы (операции)</a:t>
            </a:r>
            <a:r>
              <a:rPr lang="en-US" sz="1800" dirty="0"/>
              <a:t>.</a:t>
            </a:r>
          </a:p>
          <a:p>
            <a:pPr lvl="1">
              <a:buFont typeface="Wingdings" pitchFamily="2" charset="2"/>
              <a:buChar char="§"/>
            </a:pPr>
            <a:endParaRPr lang="en-US" sz="1800" dirty="0"/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Свойства и методы класса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ru-RU" sz="1800" b="1" dirty="0"/>
              <a:t>Свойства классов</a:t>
            </a:r>
            <a:r>
              <a:rPr lang="en-US" sz="1800" b="1" dirty="0"/>
              <a:t>:</a:t>
            </a:r>
            <a:endParaRPr lang="ru-RU" sz="1800" b="1" dirty="0"/>
          </a:p>
          <a:p>
            <a:pPr marL="914400" indent="-452438" algn="just">
              <a:lnSpc>
                <a:spcPct val="90000"/>
              </a:lnSpc>
            </a:pPr>
            <a:r>
              <a:rPr lang="ru-RU" sz="1800" dirty="0"/>
              <a:t>уникальные характеристики, которые необходимы при моделировании предметной области</a:t>
            </a:r>
            <a:r>
              <a:rPr lang="en-US" sz="1800" dirty="0"/>
              <a:t>;</a:t>
            </a:r>
            <a:endParaRPr lang="ru-RU" sz="1800" dirty="0"/>
          </a:p>
          <a:p>
            <a:pPr marL="914400" indent="-452438" algn="just">
              <a:lnSpc>
                <a:spcPct val="90000"/>
              </a:lnSpc>
            </a:pPr>
            <a:r>
              <a:rPr lang="ru-RU" sz="1800" dirty="0"/>
              <a:t>ОБЪЕКТЫ различаются значениями свойств</a:t>
            </a:r>
            <a:r>
              <a:rPr lang="en-US" sz="1800" dirty="0"/>
              <a:t>;</a:t>
            </a:r>
            <a:endParaRPr lang="ru-RU" sz="1800" dirty="0"/>
          </a:p>
          <a:p>
            <a:pPr marL="914400" indent="-452438" algn="just">
              <a:lnSpc>
                <a:spcPct val="90000"/>
              </a:lnSpc>
            </a:pPr>
            <a:r>
              <a:rPr lang="ru-RU" sz="1800" dirty="0"/>
              <a:t>свойства отражают состояние объекта</a:t>
            </a:r>
            <a:r>
              <a:rPr lang="en-US" sz="1800" dirty="0"/>
              <a:t>.</a:t>
            </a:r>
          </a:p>
          <a:p>
            <a:pPr>
              <a:buNone/>
            </a:pPr>
            <a:endParaRPr lang="ru-RU" sz="1800" dirty="0"/>
          </a:p>
          <a:p>
            <a:pPr>
              <a:buNone/>
            </a:pPr>
            <a:endParaRPr lang="ru-RU" sz="1800" dirty="0"/>
          </a:p>
          <a:p>
            <a:pPr>
              <a:buNone/>
            </a:pPr>
            <a:r>
              <a:rPr lang="ru-RU" sz="1800" b="1" dirty="0"/>
              <a:t>Методы классов</a:t>
            </a:r>
            <a:r>
              <a:rPr lang="en-US" sz="1800" b="1" dirty="0"/>
              <a:t>:</a:t>
            </a:r>
            <a:endParaRPr lang="ru-RU" sz="1800" b="1" dirty="0"/>
          </a:p>
          <a:p>
            <a:pPr marL="914400" indent="-452438" algn="just"/>
            <a:r>
              <a:rPr lang="ru-RU" sz="1800" dirty="0"/>
              <a:t>метод отражает ПОВЕДЕНИЕ объектов</a:t>
            </a:r>
            <a:r>
              <a:rPr lang="en-US" sz="1800" dirty="0"/>
              <a:t>;</a:t>
            </a:r>
            <a:endParaRPr lang="ru-RU" sz="1800" dirty="0"/>
          </a:p>
          <a:p>
            <a:pPr marL="914400" indent="-452438" algn="just"/>
            <a:r>
              <a:rPr lang="ru-RU" sz="1800" dirty="0"/>
              <a:t>выполнение методов, как правило, меняет значение свойств</a:t>
            </a:r>
            <a:r>
              <a:rPr lang="en-US" sz="1800" dirty="0"/>
              <a:t>;</a:t>
            </a:r>
          </a:p>
          <a:p>
            <a:pPr marL="914400" indent="-452438" algn="just"/>
            <a:r>
              <a:rPr lang="ru-RU" sz="1800" dirty="0"/>
              <a:t>поведение объекта может меняться в зависимости от состояния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2999556"/>
            <a:ext cx="7848872" cy="2696123"/>
          </a:xfrm>
          <a:solidFill>
            <a:schemeClr val="bg1">
              <a:alpha val="2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i="1" dirty="0"/>
              <a:t>2002, 6 февраля</a:t>
            </a:r>
            <a:r>
              <a:rPr lang="ru-RU" sz="1800" dirty="0"/>
              <a:t> – </a:t>
            </a:r>
            <a:r>
              <a:rPr lang="en-US" sz="1800" b="1" dirty="0"/>
              <a:t>J2SE 1.4 </a:t>
            </a:r>
            <a:r>
              <a:rPr lang="ru-RU" sz="1800" b="1" dirty="0"/>
              <a:t>«</a:t>
            </a:r>
            <a:r>
              <a:rPr lang="en-US" sz="1800" b="1" dirty="0"/>
              <a:t>Merlin</a:t>
            </a:r>
            <a:r>
              <a:rPr lang="ru-RU" sz="1800" b="1" dirty="0"/>
              <a:t>»</a:t>
            </a:r>
            <a:endParaRPr lang="en-US" sz="1800" b="1" dirty="0"/>
          </a:p>
          <a:p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ru-RU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/>
              <a:t>keyword (JSR</a:t>
            </a:r>
            <a:r>
              <a:rPr lang="ru-RU" sz="1800" dirty="0"/>
              <a:t> </a:t>
            </a:r>
            <a:r>
              <a:rPr lang="en-US" sz="1800" dirty="0"/>
              <a:t>41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/>
              <a:t>Regular expressions</a:t>
            </a:r>
            <a:r>
              <a:rPr lang="ru-RU" sz="1800" dirty="0"/>
              <a:t> </a:t>
            </a:r>
            <a:r>
              <a:rPr lang="en-US" sz="1800" dirty="0" err="1" smtClean="0"/>
              <a:t>RegExp</a:t>
            </a:r>
            <a:r>
              <a:rPr lang="en-US" sz="1800" dirty="0" smtClean="0"/>
              <a:t>;</a:t>
            </a:r>
            <a:endParaRPr lang="en-US" sz="1800" dirty="0"/>
          </a:p>
          <a:p>
            <a:r>
              <a:rPr lang="en-US" sz="1800" dirty="0"/>
              <a:t>Internet Protocol version 6 (IPv6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/>
              <a:t>Non-blocking IO (named New Input/Output, NIO) (JSR 51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/>
              <a:t>Logging API (JSR 47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/>
              <a:t>Image I/O API (reading and writing images in JPEG and PNG </a:t>
            </a:r>
            <a:r>
              <a:rPr lang="en-US" sz="1800" dirty="0" smtClean="0"/>
              <a:t>formats;</a:t>
            </a:r>
            <a:endParaRPr lang="en-US" sz="1800" dirty="0"/>
          </a:p>
          <a:p>
            <a:r>
              <a:rPr lang="en-US" sz="1800" dirty="0"/>
              <a:t>Integrated XML parser and XSLT processor (JAXP) (JSR 5, JSR 63</a:t>
            </a:r>
            <a:r>
              <a:rPr lang="en-US" sz="1800" dirty="0" smtClean="0"/>
              <a:t>);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562600" y="6511302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01401" y="6492875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52" y="1343372"/>
            <a:ext cx="934079" cy="165618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6864" y="0"/>
            <a:ext cx="12198864" cy="692696"/>
          </a:xfrm>
        </p:spPr>
        <p:txBody>
          <a:bodyPr/>
          <a:lstStyle/>
          <a:p>
            <a:r>
              <a:rPr lang="ru-RU" dirty="0"/>
              <a:t>Введение в язык Java. Базовые определения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68" y="0"/>
            <a:ext cx="2643953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3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Методы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Все функции определяются внутри классов и называются </a:t>
            </a:r>
            <a:r>
              <a:rPr lang="ru-RU" sz="1800" b="1" dirty="0"/>
              <a:t>методами</a:t>
            </a:r>
            <a:r>
              <a:rPr lang="ru-RU" sz="1800" dirty="0"/>
              <a:t>.</a:t>
            </a:r>
            <a:endParaRPr lang="ru-RU" sz="1800" i="1" dirty="0"/>
          </a:p>
          <a:p>
            <a:pPr algn="just">
              <a:buNone/>
            </a:pPr>
            <a:endParaRPr lang="en-US" sz="1800" dirty="0"/>
          </a:p>
          <a:p>
            <a:pPr>
              <a:buFont typeface="Verdana" pitchFamily="34" charset="0"/>
              <a:buNone/>
            </a:pPr>
            <a:r>
              <a:rPr lang="ru-RU" sz="2000" i="1" dirty="0">
                <a:solidFill>
                  <a:schemeClr val="accent1">
                    <a:lumMod val="75000"/>
                  </a:schemeClr>
                </a:solidFill>
              </a:rPr>
              <a:t>Объявление метода имеет вид</a:t>
            </a:r>
            <a:r>
              <a:rPr lang="ru-RU" sz="2000" i="1" dirty="0"/>
              <a:t>: </a:t>
            </a:r>
          </a:p>
          <a:p>
            <a:pPr>
              <a:buFont typeface="Verdana" pitchFamily="34" charset="0"/>
              <a:buNone/>
            </a:pPr>
            <a:r>
              <a:rPr lang="ru-RU" sz="2000" dirty="0"/>
              <a:t>	</a:t>
            </a:r>
            <a:r>
              <a:rPr lang="ru-RU" sz="2000" b="1" dirty="0"/>
              <a:t>[спецификаторы] </a:t>
            </a:r>
            <a:r>
              <a:rPr lang="en-US" sz="2000" b="1" dirty="0"/>
              <a:t>[</a:t>
            </a:r>
            <a:r>
              <a:rPr lang="en-US" sz="2000" b="1" dirty="0" err="1"/>
              <a:t>static|abstract</a:t>
            </a:r>
            <a:r>
              <a:rPr lang="en-US" sz="2000" b="1" dirty="0"/>
              <a:t>] </a:t>
            </a:r>
            <a:r>
              <a:rPr lang="ru-RU" sz="2000" b="1" dirty="0" err="1">
                <a:solidFill>
                  <a:schemeClr val="tx2">
                    <a:lumMod val="75000"/>
                  </a:schemeClr>
                </a:solidFill>
              </a:rPr>
              <a:t>возвращаемый_тип</a:t>
            </a:r>
            <a:r>
              <a:rPr lang="ru-RU" sz="2000" b="1" dirty="0"/>
              <a:t> </a:t>
            </a:r>
            <a:r>
              <a:rPr lang="ru-RU" sz="2000" b="1" dirty="0" err="1"/>
              <a:t>имя_метода</a:t>
            </a:r>
            <a:r>
              <a:rPr lang="ru-RU" sz="2000" b="1" dirty="0"/>
              <a:t>(</a:t>
            </a:r>
            <a:r>
              <a:rPr lang="en-US" sz="2000" b="1" dirty="0"/>
              <a:t>[</a:t>
            </a:r>
            <a:r>
              <a:rPr lang="ru-RU" sz="2000" b="1" dirty="0"/>
              <a:t>аргументы</a:t>
            </a:r>
            <a:r>
              <a:rPr lang="en-US" sz="2000" b="1" dirty="0"/>
              <a:t>]</a:t>
            </a:r>
            <a:r>
              <a:rPr lang="ru-RU" sz="2000" b="1" dirty="0"/>
              <a:t>)  </a:t>
            </a:r>
            <a:r>
              <a:rPr lang="en-US" sz="2000" b="1" dirty="0"/>
              <a:t>{/*</a:t>
            </a:r>
            <a:r>
              <a:rPr lang="ru-RU" sz="2000" b="1" dirty="0"/>
              <a:t>тело метода</a:t>
            </a:r>
            <a:r>
              <a:rPr lang="en-US" sz="2000" b="1" dirty="0"/>
              <a:t>*/} | ;</a:t>
            </a:r>
            <a:r>
              <a:rPr lang="ru-RU" sz="2000" b="1" dirty="0"/>
              <a:t> </a:t>
            </a:r>
          </a:p>
          <a:p>
            <a:pPr>
              <a:buFont typeface="Verdana" pitchFamily="34" charset="0"/>
              <a:buNone/>
            </a:pPr>
            <a:r>
              <a:rPr lang="ru-RU" sz="1800" b="1" dirty="0"/>
              <a:t>		</a:t>
            </a:r>
            <a:endParaRPr lang="ru-RU" sz="1800" i="1" dirty="0"/>
          </a:p>
          <a:p>
            <a:pPr marL="0" lvl="1" indent="0" algn="just">
              <a:buNone/>
            </a:pPr>
            <a:r>
              <a:rPr lang="ru-RU" sz="1800" i="1" dirty="0"/>
              <a:t>Невозможно создать метод, не являющийся методом класса или объявить метод вне класса.</a:t>
            </a:r>
          </a:p>
          <a:p>
            <a:pPr marL="0" lvl="1" indent="0" algn="just">
              <a:buNone/>
            </a:pPr>
            <a:endParaRPr lang="ru-RU" sz="1800" i="1" dirty="0"/>
          </a:p>
          <a:p>
            <a:pPr>
              <a:buNone/>
            </a:pPr>
            <a:r>
              <a:rPr lang="ru-RU" sz="1800" b="1" i="1" dirty="0"/>
              <a:t>Спецификаторы методов</a:t>
            </a:r>
            <a:r>
              <a:rPr lang="en-US" sz="1800" b="1" dirty="0"/>
              <a:t>:</a:t>
            </a:r>
            <a:endParaRPr lang="ru-RU" sz="1800" dirty="0"/>
          </a:p>
          <a:p>
            <a:pPr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static		public		</a:t>
            </a:r>
            <a:r>
              <a:rPr lang="en-US" sz="1900" i="1" dirty="0">
                <a:latin typeface="Courier New" pitchFamily="49" charset="0"/>
                <a:cs typeface="Courier New" pitchFamily="49" charset="0"/>
              </a:rPr>
              <a:t>package-private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  native</a:t>
            </a:r>
            <a:endParaRPr lang="ru-RU" sz="19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final		private</a:t>
            </a:r>
            <a:r>
              <a:rPr lang="ru-RU" sz="19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synchronized</a:t>
            </a:r>
            <a:endParaRPr lang="ru-RU" sz="19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protected</a:t>
            </a:r>
            <a:r>
              <a:rPr lang="ru-RU" sz="19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abstract	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strictfp</a:t>
            </a:r>
            <a:endParaRPr lang="ru-RU" sz="1900" dirty="0">
              <a:latin typeface="Courier New" pitchFamily="49" charset="0"/>
              <a:cs typeface="Courier New" pitchFamily="49" charset="0"/>
            </a:endParaRPr>
          </a:p>
          <a:p>
            <a:pPr marL="0" lvl="1" indent="0" algn="just">
              <a:buNone/>
            </a:pP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Поля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just">
              <a:buNone/>
            </a:pPr>
            <a:r>
              <a:rPr lang="ru-RU" sz="1800" b="1" dirty="0"/>
              <a:t>Данные</a:t>
            </a:r>
            <a:r>
              <a:rPr lang="ru-RU" sz="1800" dirty="0"/>
              <a:t> – члены класса, которые называются полями или</a:t>
            </a:r>
            <a:r>
              <a:rPr lang="en-US" sz="1800" dirty="0"/>
              <a:t> </a:t>
            </a:r>
            <a:r>
              <a:rPr lang="ru-RU" sz="1800" dirty="0"/>
              <a:t>переменными класса, объявляются в классе следующим образом:</a:t>
            </a:r>
            <a:r>
              <a:rPr lang="en-US" sz="1800" dirty="0">
                <a:solidFill>
                  <a:srgbClr val="002B78"/>
                </a:solidFill>
              </a:rPr>
              <a:t>		</a:t>
            </a:r>
          </a:p>
          <a:p>
            <a:pPr marL="0" lvl="1" indent="0" algn="ctr">
              <a:buNone/>
            </a:pPr>
            <a:r>
              <a:rPr lang="ru-RU" sz="1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cпецификатор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тип имя;</a:t>
            </a:r>
            <a:r>
              <a:rPr lang="ru-RU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1800" dirty="0"/>
          </a:p>
          <a:p>
            <a:pPr>
              <a:buNone/>
            </a:pPr>
            <a:r>
              <a:rPr lang="en-US" sz="1800" b="1" i="1" dirty="0"/>
              <a:t>C</a:t>
            </a:r>
            <a:r>
              <a:rPr lang="ru-RU" sz="1800" b="1" i="1" dirty="0" err="1"/>
              <a:t>пецификаторы</a:t>
            </a:r>
            <a:r>
              <a:rPr lang="ru-RU" sz="1800" b="1" i="1" dirty="0"/>
              <a:t> доступа</a:t>
            </a:r>
            <a:r>
              <a:rPr lang="en-US" sz="1800" b="1" i="1" dirty="0"/>
              <a:t> </a:t>
            </a:r>
            <a:r>
              <a:rPr lang="ru-RU" sz="1800" b="1" i="1" dirty="0"/>
              <a:t>полей класса</a:t>
            </a:r>
            <a:r>
              <a:rPr lang="en-US" sz="1800" b="1" dirty="0"/>
              <a:t>:</a:t>
            </a:r>
            <a:endParaRPr lang="ru-RU" sz="1800" dirty="0"/>
          </a:p>
          <a:p>
            <a:pPr fontAlgn="t"/>
            <a:endParaRPr lang="ru-RU" sz="1800" b="1" dirty="0"/>
          </a:p>
          <a:p>
            <a:pPr lvl="3" fontAlgn="t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static		public</a:t>
            </a:r>
            <a:endParaRPr lang="ru-RU" sz="1800" dirty="0">
              <a:latin typeface="Courier New" pitchFamily="49" charset="0"/>
              <a:cs typeface="Courier New" pitchFamily="49" charset="0"/>
            </a:endParaRPr>
          </a:p>
          <a:p>
            <a:pPr lvl="3" fontAlgn="t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final		private</a:t>
            </a:r>
            <a:endParaRPr lang="ru-RU" sz="1800" dirty="0">
              <a:latin typeface="Courier New" pitchFamily="49" charset="0"/>
              <a:cs typeface="Courier New" pitchFamily="49" charset="0"/>
            </a:endParaRPr>
          </a:p>
          <a:p>
            <a:pPr lvl="3" fontAlgn="t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protected		friendly</a:t>
            </a:r>
          </a:p>
          <a:p>
            <a:pPr lvl="3" fontAlgn="t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transient		volatile</a:t>
            </a:r>
            <a:endParaRPr lang="ru-RU" sz="18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Конструкторы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spcBef>
                <a:spcPct val="0"/>
              </a:spcBef>
              <a:buNone/>
            </a:pPr>
            <a:r>
              <a:rPr lang="ru-RU" sz="1800" b="1" dirty="0">
                <a:solidFill>
                  <a:schemeClr val="accent1">
                    <a:lumMod val="75000"/>
                  </a:schemeClr>
                </a:solidFill>
              </a:rPr>
              <a:t>Конструктор</a:t>
            </a:r>
            <a:r>
              <a:rPr lang="ru-RU" sz="1800" dirty="0">
                <a:solidFill>
                  <a:srgbClr val="002C78"/>
                </a:solidFill>
              </a:rPr>
              <a:t> </a:t>
            </a:r>
            <a:r>
              <a:rPr lang="en-US" sz="1800" dirty="0">
                <a:solidFill>
                  <a:srgbClr val="002C78"/>
                </a:solidFill>
              </a:rPr>
              <a:t>– </a:t>
            </a:r>
            <a:r>
              <a:rPr lang="ru-RU" sz="1800" dirty="0"/>
              <a:t>это метод, который автоматически вызывается при создании объекта класса и выполняет действия</a:t>
            </a:r>
            <a:r>
              <a:rPr lang="en-US" sz="1800" dirty="0"/>
              <a:t> </a:t>
            </a:r>
            <a:r>
              <a:rPr lang="ru-RU" sz="1800" b="1" i="1" dirty="0"/>
              <a:t>только</a:t>
            </a:r>
            <a:r>
              <a:rPr lang="ru-RU" sz="1800" dirty="0"/>
              <a:t> по </a:t>
            </a:r>
            <a:r>
              <a:rPr lang="ru-RU" sz="1800" i="1" dirty="0"/>
              <a:t>инициализации объекта</a:t>
            </a:r>
            <a:r>
              <a:rPr lang="en-US" sz="1800" dirty="0"/>
              <a:t>.</a:t>
            </a:r>
            <a:endParaRPr lang="ru-RU" sz="1800" dirty="0"/>
          </a:p>
          <a:p>
            <a:pPr marL="0" indent="0" algn="just">
              <a:spcBef>
                <a:spcPct val="0"/>
              </a:spcBef>
              <a:buNone/>
            </a:pPr>
            <a:endParaRPr lang="en-US" sz="1800" dirty="0"/>
          </a:p>
          <a:p>
            <a:pPr marL="895350" indent="-266700" algn="just">
              <a:spcBef>
                <a:spcPct val="0"/>
              </a:spcBef>
            </a:pPr>
            <a:r>
              <a:rPr lang="ru-RU" sz="1800" dirty="0"/>
              <a:t>Конструктор имеет то же имя, что и класс</a:t>
            </a:r>
            <a:r>
              <a:rPr lang="en-US" sz="1800" dirty="0"/>
              <a:t>.</a:t>
            </a:r>
            <a:r>
              <a:rPr lang="ru-RU" sz="1800" dirty="0"/>
              <a:t> </a:t>
            </a:r>
          </a:p>
          <a:p>
            <a:pPr marL="895350" indent="-266700" algn="just">
              <a:spcBef>
                <a:spcPct val="0"/>
              </a:spcBef>
            </a:pPr>
            <a:endParaRPr lang="en-US" sz="1800" dirty="0"/>
          </a:p>
          <a:p>
            <a:pPr marL="895350" indent="-266700" algn="just">
              <a:spcBef>
                <a:spcPct val="0"/>
              </a:spcBef>
            </a:pPr>
            <a:r>
              <a:rPr lang="ru-RU" sz="1800" dirty="0"/>
              <a:t>Вызывается не по имени, а только вместе с ключевым словом </a:t>
            </a:r>
            <a:r>
              <a:rPr lang="ru-RU" sz="1800" b="1" dirty="0" err="1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ru-RU" sz="1800" dirty="0"/>
              <a:t> при создании экземпляра класса</a:t>
            </a:r>
            <a:r>
              <a:rPr lang="en-US" sz="1800" dirty="0"/>
              <a:t>.</a:t>
            </a:r>
            <a:endParaRPr lang="ru-RU" sz="1800" dirty="0"/>
          </a:p>
          <a:p>
            <a:pPr marL="895350" indent="-266700" algn="just">
              <a:spcBef>
                <a:spcPct val="0"/>
              </a:spcBef>
            </a:pPr>
            <a:endParaRPr lang="en-US" sz="1800" dirty="0"/>
          </a:p>
          <a:p>
            <a:pPr marL="895350" indent="-266700" algn="just">
              <a:spcBef>
                <a:spcPct val="0"/>
              </a:spcBef>
            </a:pPr>
            <a:r>
              <a:rPr lang="ru-RU" sz="1800" dirty="0"/>
              <a:t>Конструктор не возвращает значение, но может иметь параметры и быть перегружаемым.</a:t>
            </a:r>
            <a:endParaRPr lang="en-US" sz="1800" dirty="0"/>
          </a:p>
          <a:p>
            <a:pPr>
              <a:buFont typeface="Verdana" pitchFamily="34" charset="0"/>
              <a:buNone/>
            </a:pPr>
            <a:endParaRPr lang="ru-RU" sz="2000" i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Verdana" pitchFamily="34" charset="0"/>
              <a:buNone/>
            </a:pPr>
            <a:r>
              <a:rPr lang="ru-RU" sz="2000" i="1" dirty="0">
                <a:solidFill>
                  <a:schemeClr val="accent1">
                    <a:lumMod val="75000"/>
                  </a:schemeClr>
                </a:solidFill>
              </a:rPr>
              <a:t>Создание объекта имеет вид</a:t>
            </a:r>
            <a:r>
              <a:rPr lang="ru-RU" sz="2000" i="1" dirty="0"/>
              <a:t>: </a:t>
            </a:r>
          </a:p>
          <a:p>
            <a:pPr>
              <a:buFont typeface="Verdana" pitchFamily="34" charset="0"/>
              <a:buNone/>
            </a:pPr>
            <a:endParaRPr lang="ru-RU" sz="1000" i="1" dirty="0"/>
          </a:p>
          <a:p>
            <a:pPr>
              <a:buFont typeface="Verdana" pitchFamily="34" charset="0"/>
              <a:buNone/>
            </a:pPr>
            <a:r>
              <a:rPr lang="ru-RU" sz="2000" dirty="0"/>
              <a:t>	</a:t>
            </a:r>
            <a:r>
              <a:rPr lang="ru-RU" sz="2000" b="1" dirty="0" err="1"/>
              <a:t>имя_класса</a:t>
            </a:r>
            <a:r>
              <a:rPr lang="ru-RU" sz="2000" b="1" dirty="0"/>
              <a:t> </a:t>
            </a:r>
            <a:r>
              <a:rPr lang="ru-RU" sz="2000" b="1" dirty="0" err="1"/>
              <a:t>имя_объекта</a:t>
            </a:r>
            <a:r>
              <a:rPr lang="en-US" sz="2000" b="1" dirty="0"/>
              <a:t> </a:t>
            </a:r>
            <a:r>
              <a:rPr lang="ru-RU" sz="2000" b="1" dirty="0"/>
              <a:t>= </a:t>
            </a:r>
            <a:endParaRPr lang="en-US" sz="2000" b="1" dirty="0"/>
          </a:p>
          <a:p>
            <a:pPr>
              <a:buFont typeface="Verdana" pitchFamily="34" charset="0"/>
              <a:buNone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			new</a:t>
            </a:r>
            <a:r>
              <a:rPr lang="ru-RU" sz="2000" b="1" dirty="0"/>
              <a:t> </a:t>
            </a:r>
            <a:r>
              <a:rPr lang="ru-RU" sz="2000" b="1" dirty="0" err="1"/>
              <a:t>конструктор_класса</a:t>
            </a:r>
            <a:r>
              <a:rPr lang="ru-RU" sz="2000" b="1" dirty="0"/>
              <a:t>(</a:t>
            </a:r>
            <a:r>
              <a:rPr lang="en-US" sz="2000" b="1" dirty="0"/>
              <a:t>[</a:t>
            </a:r>
            <a:r>
              <a:rPr lang="ru-RU" sz="2000" b="1" dirty="0"/>
              <a:t>аргументы</a:t>
            </a:r>
            <a:r>
              <a:rPr lang="en-US" sz="2000" b="1" dirty="0"/>
              <a:t>]</a:t>
            </a:r>
            <a:r>
              <a:rPr lang="ru-RU" sz="2000" b="1" dirty="0"/>
              <a:t>)</a:t>
            </a:r>
            <a:r>
              <a:rPr lang="en-US" sz="2000" b="1" dirty="0"/>
              <a:t>; </a:t>
            </a:r>
            <a:r>
              <a:rPr lang="ru-RU" sz="2000" b="1" dirty="0"/>
              <a:t> </a:t>
            </a:r>
          </a:p>
          <a:p>
            <a:pPr marL="0" indent="0" algn="just">
              <a:spcBef>
                <a:spcPct val="0"/>
              </a:spcBef>
              <a:buNone/>
            </a:pP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 {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Book() {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Book(String title) {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altLang="en-US" sz="1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title;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setTitle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title) {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altLang="en-US" sz="1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title ? 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 title"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title;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getTitle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Пример класса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133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19800" y="5445224"/>
            <a:ext cx="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19801" y="5445224"/>
            <a:ext cx="4190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194815" y="5589240"/>
            <a:ext cx="4602971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 book = </a:t>
            </a:r>
            <a:r>
              <a:rPr lang="en-US" altLang="en-US" sz="16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Book(</a:t>
            </a:r>
            <a:r>
              <a:rPr lang="en-US" altLang="en-US" sz="160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.println(book.getTitle());</a:t>
            </a: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Передача параметров в методы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u-RU" sz="1600" b="1" dirty="0"/>
              <a:t>Методы классов, передача параметров в методы</a:t>
            </a:r>
          </a:p>
          <a:p>
            <a:endParaRPr lang="ru-RU" sz="1600" dirty="0"/>
          </a:p>
          <a:p>
            <a:pPr marL="0" indent="0" algn="just">
              <a:buNone/>
            </a:pPr>
            <a:r>
              <a:rPr lang="ru-RU" sz="1600" dirty="0"/>
              <a:t>Ссылки в методы передаются по значению. </a:t>
            </a:r>
          </a:p>
          <a:p>
            <a:pPr marL="0" indent="0" algn="just">
              <a:buNone/>
            </a:pPr>
            <a:endParaRPr lang="ru-RU" sz="1600" dirty="0"/>
          </a:p>
          <a:p>
            <a:pPr marL="0" indent="0" algn="just">
              <a:buNone/>
            </a:pPr>
            <a:r>
              <a:rPr lang="ru-RU" sz="1600" dirty="0"/>
              <a:t>Выделяется память под параметры метода, и те переменные, которые являются ссылочными аргументами инициализируются значением своих фактических параметров. </a:t>
            </a:r>
          </a:p>
          <a:p>
            <a:pPr marL="0" indent="0" algn="just">
              <a:buNone/>
            </a:pPr>
            <a:endParaRPr lang="ru-RU" sz="1600" dirty="0"/>
          </a:p>
          <a:p>
            <a:pPr marL="0" indent="0" algn="just">
              <a:buNone/>
            </a:pPr>
            <a:r>
              <a:rPr lang="ru-RU" sz="1600" dirty="0"/>
              <a:t>Таким образом, минимум две ссылки начинают указывать на один объект.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Передача параметров в методы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364778" y="4791293"/>
            <a:ext cx="7315200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0601" y="5003219"/>
            <a:ext cx="226949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Before:6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before change: 6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after change: 12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After:12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19200" y="1219200"/>
            <a:ext cx="9753600" cy="35517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Date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myDate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Date();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"Before:"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myDate.getDate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());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changeDate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myDate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"After:"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myDate.getDate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());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changeDate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(Date date) {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lang="en-US" sz="15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5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	- before change: "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+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date.getDate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());</a:t>
            </a:r>
            <a:endParaRPr lang="en-US" sz="15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date.setDate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(12);</a:t>
            </a:r>
            <a:endParaRPr lang="en-US" sz="15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lang="en-US" sz="1500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500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	- after change: "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+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date.getDate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());</a:t>
            </a:r>
            <a:endParaRPr lang="en-US" sz="15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Передача параметров в методы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136</a:t>
            </a:fld>
            <a:endParaRPr lang="en-US"/>
          </a:p>
        </p:txBody>
      </p:sp>
      <p:grpSp>
        <p:nvGrpSpPr>
          <p:cNvPr id="44" name="Группа 31"/>
          <p:cNvGrpSpPr/>
          <p:nvPr/>
        </p:nvGrpSpPr>
        <p:grpSpPr>
          <a:xfrm>
            <a:off x="3238480" y="1428736"/>
            <a:ext cx="5857916" cy="4143404"/>
            <a:chOff x="1928794" y="1428736"/>
            <a:chExt cx="5857916" cy="4143404"/>
          </a:xfrm>
        </p:grpSpPr>
        <p:sp>
          <p:nvSpPr>
            <p:cNvPr id="45" name="Прямоугольник 5"/>
            <p:cNvSpPr/>
            <p:nvPr/>
          </p:nvSpPr>
          <p:spPr>
            <a:xfrm>
              <a:off x="2000232" y="2143116"/>
              <a:ext cx="1071570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Прямоугольник 6"/>
            <p:cNvSpPr/>
            <p:nvPr/>
          </p:nvSpPr>
          <p:spPr>
            <a:xfrm>
              <a:off x="3286116" y="2643182"/>
              <a:ext cx="1428760" cy="1143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Прямоугольник 7"/>
            <p:cNvSpPr/>
            <p:nvPr/>
          </p:nvSpPr>
          <p:spPr>
            <a:xfrm>
              <a:off x="3500430" y="2786058"/>
              <a:ext cx="1071570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Прямоугольник 8"/>
            <p:cNvSpPr/>
            <p:nvPr/>
          </p:nvSpPr>
          <p:spPr>
            <a:xfrm>
              <a:off x="3500430" y="3071810"/>
              <a:ext cx="1071570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28794" y="1785926"/>
              <a:ext cx="1071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" pitchFamily="34" charset="0"/>
                  <a:cs typeface="Arial" pitchFamily="34" charset="0"/>
                </a:rPr>
                <a:t>myDate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0" name="Прямая со стрелкой 11"/>
            <p:cNvCxnSpPr/>
            <p:nvPr/>
          </p:nvCxnSpPr>
          <p:spPr>
            <a:xfrm>
              <a:off x="2500298" y="2285992"/>
              <a:ext cx="785818" cy="3571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13"/>
            <p:cNvCxnSpPr/>
            <p:nvPr/>
          </p:nvCxnSpPr>
          <p:spPr>
            <a:xfrm rot="5400000">
              <a:off x="2893207" y="3607595"/>
              <a:ext cx="39290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000232" y="392906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" pitchFamily="34" charset="0"/>
                  <a:cs typeface="Arial" pitchFamily="34" charset="0"/>
                </a:rPr>
                <a:t>changeMyDate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dirty="0" err="1">
                  <a:latin typeface="Arial" pitchFamily="34" charset="0"/>
                  <a:cs typeface="Arial" pitchFamily="34" charset="0"/>
                </a:rPr>
                <a:t>myDate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);</a:t>
              </a:r>
            </a:p>
          </p:txBody>
        </p:sp>
        <p:cxnSp>
          <p:nvCxnSpPr>
            <p:cNvPr id="53" name="Прямая соединительная линия 15"/>
            <p:cNvCxnSpPr/>
            <p:nvPr/>
          </p:nvCxnSpPr>
          <p:spPr>
            <a:xfrm rot="10800000">
              <a:off x="2000232" y="3857628"/>
              <a:ext cx="500066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Прямоугольник 20"/>
            <p:cNvSpPr/>
            <p:nvPr/>
          </p:nvSpPr>
          <p:spPr>
            <a:xfrm>
              <a:off x="5143504" y="4286256"/>
              <a:ext cx="1071570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72132" y="3929066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date</a:t>
              </a:r>
            </a:p>
          </p:txBody>
        </p:sp>
        <p:cxnSp>
          <p:nvCxnSpPr>
            <p:cNvPr id="56" name="Прямая со стрелкой 22"/>
            <p:cNvCxnSpPr/>
            <p:nvPr/>
          </p:nvCxnSpPr>
          <p:spPr>
            <a:xfrm rot="10800000">
              <a:off x="4714876" y="3571876"/>
              <a:ext cx="1000132" cy="857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25"/>
            <p:cNvCxnSpPr/>
            <p:nvPr/>
          </p:nvCxnSpPr>
          <p:spPr>
            <a:xfrm rot="10800000">
              <a:off x="2000232" y="5286388"/>
              <a:ext cx="500066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000232" y="1428736"/>
              <a:ext cx="2500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Arial" pitchFamily="34" charset="0"/>
                  <a:cs typeface="Arial" pitchFamily="34" charset="0"/>
                </a:rPr>
                <a:t>main(String[] </a:t>
              </a:r>
              <a:r>
                <a:rPr lang="en-US" i="1" dirty="0" err="1">
                  <a:latin typeface="Arial" pitchFamily="34" charset="0"/>
                  <a:cs typeface="Arial" pitchFamily="34" charset="0"/>
                </a:rPr>
                <a:t>args</a:t>
              </a:r>
              <a:r>
                <a:rPr lang="en-US" i="1" dirty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97082" y="1428736"/>
              <a:ext cx="2589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latin typeface="Arial" pitchFamily="34" charset="0"/>
                  <a:cs typeface="Arial" pitchFamily="34" charset="0"/>
                </a:rPr>
                <a:t>changeDate</a:t>
              </a:r>
              <a:r>
                <a:rPr lang="en-US" i="1" dirty="0">
                  <a:latin typeface="Arial" pitchFamily="34" charset="0"/>
                  <a:cs typeface="Arial" pitchFamily="34" charset="0"/>
                </a:rPr>
                <a:t>(Date </a:t>
              </a:r>
              <a:r>
                <a:rPr lang="en-US" i="1" dirty="0" err="1">
                  <a:latin typeface="Arial" pitchFamily="34" charset="0"/>
                  <a:cs typeface="Arial" pitchFamily="34" charset="0"/>
                </a:rPr>
                <a:t>date</a:t>
              </a:r>
              <a:r>
                <a:rPr lang="en-US" i="1" dirty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Простейшие классы и объекты. Передача константных объектов в методы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ru-RU" sz="1800" dirty="0">
                <a:ea typeface="Times New Roman" pitchFamily="18" charset="0"/>
              </a:rPr>
              <a:t>При передаче в метод аргумента-ссылки </a:t>
            </a:r>
            <a:r>
              <a:rPr lang="ru-RU" sz="2400" u="sng" dirty="0">
                <a:ea typeface="Times New Roman" pitchFamily="18" charset="0"/>
              </a:rPr>
              <a:t>можно изменить состояние объекта</a:t>
            </a:r>
            <a:r>
              <a:rPr lang="ru-RU" sz="1800" dirty="0">
                <a:ea typeface="Times New Roman" pitchFamily="18" charset="0"/>
              </a:rPr>
              <a:t> и оно сохранится после возвращения из метода, так как в этом случае </a:t>
            </a:r>
            <a:r>
              <a:rPr lang="ru-RU" sz="2400" u="sng" dirty="0">
                <a:ea typeface="Times New Roman" pitchFamily="18" charset="0"/>
              </a:rPr>
              <a:t>нового объекта не создается</a:t>
            </a:r>
            <a:r>
              <a:rPr lang="ru-RU" sz="1800" dirty="0">
                <a:ea typeface="Times New Roman" pitchFamily="18" charset="0"/>
              </a:rPr>
              <a:t>, а создается лишь новая ссылка, указывающая на старый объект. </a:t>
            </a:r>
          </a:p>
          <a:p>
            <a:pPr lvl="0" algn="just"/>
            <a:endParaRPr lang="en-US" sz="1800" dirty="0">
              <a:ea typeface="Times New Roman" pitchFamily="18" charset="0"/>
            </a:endParaRPr>
          </a:p>
          <a:p>
            <a:pPr lvl="0" algn="just"/>
            <a:endParaRPr lang="ru-RU" sz="1800" dirty="0">
              <a:ea typeface="Times New Roman" pitchFamily="18" charset="0"/>
            </a:endParaRPr>
          </a:p>
          <a:p>
            <a:pPr lvl="0" algn="just"/>
            <a:r>
              <a:rPr lang="ru-RU" sz="1800" dirty="0">
                <a:ea typeface="Times New Roman" pitchFamily="18" charset="0"/>
              </a:rPr>
              <a:t>Из этого правила существует одно </a:t>
            </a:r>
            <a:r>
              <a:rPr lang="ru-RU" sz="2400" dirty="0">
                <a:ea typeface="Times New Roman" pitchFamily="18" charset="0"/>
              </a:rPr>
              <a:t>исключение</a:t>
            </a:r>
            <a:r>
              <a:rPr lang="ru-RU" sz="1800" dirty="0">
                <a:ea typeface="Times New Roman" pitchFamily="18" charset="0"/>
              </a:rPr>
              <a:t> – когда передается ссылка, указывающая на </a:t>
            </a:r>
            <a:r>
              <a:rPr lang="ru-RU" sz="2400" u="sng" dirty="0">
                <a:ea typeface="Times New Roman" pitchFamily="18" charset="0"/>
              </a:rPr>
              <a:t>константный объект</a:t>
            </a:r>
            <a:r>
              <a:rPr lang="ru-RU" sz="1800" dirty="0">
                <a:ea typeface="Times New Roman" pitchFamily="18" charset="0"/>
              </a:rPr>
              <a:t>. </a:t>
            </a: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Простейшие классы и объекты. Передача константных объектов в методы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ru-RU" sz="2400" u="sng" dirty="0">
                <a:ea typeface="Times New Roman" pitchFamily="18" charset="0"/>
              </a:rPr>
              <a:t>Константный объект </a:t>
            </a:r>
            <a:r>
              <a:rPr lang="ru-RU" sz="1800" dirty="0">
                <a:ea typeface="Times New Roman" pitchFamily="18" charset="0"/>
              </a:rPr>
              <a:t>– это такой объект, </a:t>
            </a:r>
            <a:r>
              <a:rPr lang="ru-RU" sz="2400" u="sng" dirty="0">
                <a:ea typeface="Times New Roman" pitchFamily="18" charset="0"/>
              </a:rPr>
              <a:t>изменить состояние</a:t>
            </a:r>
            <a:r>
              <a:rPr lang="ru-RU" sz="1800" dirty="0">
                <a:ea typeface="Times New Roman" pitchFamily="18" charset="0"/>
              </a:rPr>
              <a:t> которого </a:t>
            </a:r>
            <a:r>
              <a:rPr lang="ru-RU" sz="2400" u="sng" dirty="0">
                <a:ea typeface="Times New Roman" pitchFamily="18" charset="0"/>
              </a:rPr>
              <a:t>нельзя</a:t>
            </a:r>
            <a:r>
              <a:rPr lang="ru-RU" sz="1800" dirty="0">
                <a:ea typeface="Times New Roman" pitchFamily="18" charset="0"/>
              </a:rPr>
              <a:t>. При попытке его изменить создается новый модифицированный объект. Примером таких объектов являются объекты класса </a:t>
            </a:r>
            <a:r>
              <a:rPr lang="en-US" sz="1800" dirty="0">
                <a:ea typeface="Times New Roman" pitchFamily="18" charset="0"/>
              </a:rPr>
              <a:t>String</a:t>
            </a:r>
            <a:r>
              <a:rPr lang="ru-RU" sz="1800" dirty="0">
                <a:ea typeface="Times New Roman" pitchFamily="18" charset="0"/>
              </a:rPr>
              <a:t>. </a:t>
            </a:r>
          </a:p>
          <a:p>
            <a:pPr lvl="0" algn="just"/>
            <a:endParaRPr lang="ru-RU" sz="1800" dirty="0"/>
          </a:p>
          <a:p>
            <a:pPr algn="just"/>
            <a:r>
              <a:rPr lang="ru-RU" sz="1800" dirty="0"/>
              <a:t>Если необходимо вернуть в вызывающий метод ссылку на новый </a:t>
            </a:r>
            <a:r>
              <a:rPr lang="ru-RU" sz="1800" b="1" dirty="0"/>
              <a:t>константный</a:t>
            </a:r>
            <a:r>
              <a:rPr lang="ru-RU" sz="1800" dirty="0"/>
              <a:t> объект, созданный в этом методе, следует указать её тип как тип возвращаемого методом значения и использовать </a:t>
            </a:r>
            <a:r>
              <a:rPr lang="en-US" sz="1800" b="1" dirty="0"/>
              <a:t>return</a:t>
            </a:r>
            <a:r>
              <a:rPr lang="ru-RU" sz="1800" dirty="0"/>
              <a:t>.</a:t>
            </a:r>
          </a:p>
          <a:p>
            <a:pPr lvl="0"/>
            <a:endParaRPr lang="ru-RU" sz="16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2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Простейшие классы и объекты. Передача константных объектов в методы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329730" name="Rectangle 2"/>
          <p:cNvSpPr>
            <a:spLocks noChangeArrowheads="1"/>
          </p:cNvSpPr>
          <p:nvPr/>
        </p:nvSpPr>
        <p:spPr bwMode="auto">
          <a:xfrm>
            <a:off x="4079776" y="5036143"/>
            <a:ext cx="468750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Before: I like 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- before change: I like 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- after change: I like  Java.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After: I like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362200" y="4911887"/>
            <a:ext cx="7315200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8"/>
          <p:cNvSpPr>
            <a:spLocks noGrp="1" noChangeArrowheads="1"/>
          </p:cNvSpPr>
          <p:nvPr>
            <p:ph idx="1"/>
          </p:nvPr>
        </p:nvSpPr>
        <p:spPr bwMode="auto">
          <a:xfrm>
            <a:off x="1215768" y="1280828"/>
            <a:ext cx="975360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main(String[]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 {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String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"I like 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"Before: 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i="1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changeString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"After: 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changeString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(String s) {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	- before change: 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+ s);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s = s +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 Java."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	- after change: 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+ s);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2924944"/>
            <a:ext cx="7051104" cy="3360920"/>
          </a:xfr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dirty="0"/>
              <a:t>2004, 30 сентября – </a:t>
            </a:r>
            <a:r>
              <a:rPr lang="ru-RU" sz="1800" b="1" dirty="0"/>
              <a:t>J2SE 5</a:t>
            </a:r>
          </a:p>
          <a:p>
            <a:r>
              <a:rPr lang="ru-RU" sz="1800" dirty="0"/>
              <a:t>изменилась маркетинговая нумерация - уход от “</a:t>
            </a:r>
            <a:r>
              <a:rPr lang="en-US" sz="1800" dirty="0"/>
              <a:t>Java 2</a:t>
            </a:r>
            <a:r>
              <a:rPr lang="en-US" sz="1800" dirty="0" smtClean="0"/>
              <a:t>”;</a:t>
            </a:r>
            <a:endParaRPr lang="ru-RU" sz="1800" dirty="0"/>
          </a:p>
          <a:p>
            <a:r>
              <a:rPr lang="ru-RU" sz="1800" dirty="0"/>
              <a:t>Параметризируемые типы или «</a:t>
            </a:r>
            <a:r>
              <a:rPr lang="en-US" sz="1800" dirty="0"/>
              <a:t>generics</a:t>
            </a:r>
            <a:r>
              <a:rPr lang="ru-RU" sz="1800" dirty="0"/>
              <a:t>»</a:t>
            </a:r>
            <a:r>
              <a:rPr lang="en-US" sz="1800" dirty="0"/>
              <a:t> (JSR 14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ru-RU" sz="1800" dirty="0"/>
              <a:t>Аннотации или «</a:t>
            </a:r>
            <a:r>
              <a:rPr lang="en-US" sz="1800" dirty="0"/>
              <a:t>metadata</a:t>
            </a:r>
            <a:r>
              <a:rPr lang="ru-RU" sz="1800" dirty="0"/>
              <a:t>»</a:t>
            </a:r>
            <a:r>
              <a:rPr lang="en-US" sz="1800" dirty="0"/>
              <a:t> (JSR 175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 err="1"/>
              <a:t>Autoboxing</a:t>
            </a:r>
            <a:r>
              <a:rPr lang="en-US" sz="1800" dirty="0"/>
              <a:t>/unboxing (JSR 201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ru-RU" sz="1800" dirty="0"/>
              <a:t>Ключевое слово «</a:t>
            </a: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ru-RU" sz="1800" dirty="0"/>
              <a:t>»</a:t>
            </a:r>
            <a:r>
              <a:rPr lang="en-US" sz="1800" dirty="0"/>
              <a:t> (JSR 201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 err="1" smtClean="0"/>
              <a:t>Varargs</a:t>
            </a:r>
            <a:r>
              <a:rPr lang="en-US" sz="1800" dirty="0" smtClean="0"/>
              <a:t>;</a:t>
            </a:r>
            <a:endParaRPr lang="en-US" sz="1800" dirty="0"/>
          </a:p>
          <a:p>
            <a:r>
              <a:rPr lang="en-US" sz="1800" dirty="0"/>
              <a:t>For-each loop (JSR 201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/>
              <a:t>New Java memory model (JMM - JSR 133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/>
              <a:t>Static </a:t>
            </a:r>
            <a:r>
              <a:rPr lang="en-US" sz="1800" dirty="0" smtClean="0"/>
              <a:t>imports.</a:t>
            </a:r>
            <a:endParaRPr lang="ru-RU" sz="18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558443" y="6511302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197244" y="6492875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29669"/>
            <a:ext cx="1026324" cy="20952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6864" y="0"/>
            <a:ext cx="12198864" cy="692696"/>
          </a:xfrm>
        </p:spPr>
        <p:txBody>
          <a:bodyPr/>
          <a:lstStyle/>
          <a:p>
            <a:r>
              <a:rPr lang="ru-RU" dirty="0"/>
              <a:t>Введение в язык Java. Базовые определения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68" y="0"/>
            <a:ext cx="2643953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7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Основы работы со строками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800" dirty="0"/>
              <a:t>Создание строкового объекта:</a:t>
            </a:r>
          </a:p>
          <a:p>
            <a:pPr>
              <a:buNone/>
            </a:pPr>
            <a:endParaRPr lang="ru-RU" sz="1800" dirty="0"/>
          </a:p>
          <a:p>
            <a:pPr>
              <a:buNone/>
            </a:pPr>
            <a:endParaRPr lang="ru-RU" sz="1800" dirty="0"/>
          </a:p>
          <a:p>
            <a:pPr>
              <a:buNone/>
            </a:pPr>
            <a:endParaRPr lang="ru-RU" sz="1800" dirty="0"/>
          </a:p>
          <a:p>
            <a:pPr>
              <a:buNone/>
            </a:pPr>
            <a:r>
              <a:rPr lang="ru-RU" sz="1800" dirty="0"/>
              <a:t>Можно использовать упрощенный синтаксис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endParaRPr lang="ru-RU" dirty="0"/>
          </a:p>
          <a:p>
            <a:pPr>
              <a:buNone/>
            </a:pP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167042" y="1928802"/>
            <a:ext cx="62579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s1 = </a:t>
            </a: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String(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 pitchFamily="34" charset="0"/>
                <a:cs typeface="Courier New" pitchFamily="49" charset="0"/>
              </a:rPr>
              <a:t>“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World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 pitchFamily="34" charset="0"/>
                <a:cs typeface="Courier New" pitchFamily="49" charset="0"/>
              </a:rPr>
              <a:t>”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);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309918" y="3429001"/>
            <a:ext cx="600079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String s; </a:t>
            </a:r>
            <a:r>
              <a:rPr lang="en-US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//</a:t>
            </a:r>
            <a:r>
              <a:rPr lang="en-US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создание</a:t>
            </a:r>
            <a:r>
              <a:rPr lang="en-US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ссылки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 =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"Hello"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 </a:t>
            </a:r>
            <a:r>
              <a:rPr lang="en-US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//</a:t>
            </a:r>
            <a:r>
              <a:rPr lang="en-US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присвоение</a:t>
            </a:r>
            <a:r>
              <a:rPr lang="en-US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значения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Основы работы со строками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algn="just"/>
            <a:r>
              <a:rPr lang="ru-RU" sz="1800" dirty="0"/>
              <a:t>Знак + применяется для объединения двух строк.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Если в строковом выражении применяется </a:t>
            </a:r>
            <a:r>
              <a:rPr lang="ru-RU" sz="1800" dirty="0" err="1"/>
              <a:t>нестроковый</a:t>
            </a:r>
            <a:r>
              <a:rPr lang="ru-RU" sz="1800" dirty="0"/>
              <a:t> аргумент, то он преобразуется к строке автоматически.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Чтобы сравнить на равенство две строки необходимо воспользоваться методом </a:t>
            </a:r>
            <a:r>
              <a:rPr lang="en-US" sz="1800" b="1" dirty="0"/>
              <a:t>equals</a:t>
            </a:r>
            <a:r>
              <a:rPr lang="ru-RU" sz="1800" dirty="0"/>
              <a:t>()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7F0055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(str1.equals(str2)){}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Длина строки определяется с помощью метода</a:t>
            </a:r>
            <a:r>
              <a:rPr lang="en-US" sz="1800" dirty="0"/>
              <a:t> </a:t>
            </a:r>
            <a:r>
              <a:rPr lang="en-US" sz="1800" b="1" dirty="0"/>
              <a:t>length</a:t>
            </a:r>
            <a:r>
              <a:rPr lang="en-US" sz="1800" dirty="0"/>
              <a:t>()</a:t>
            </a:r>
            <a:r>
              <a:rPr lang="ru-RU" sz="1800" dirty="0"/>
              <a:t>        -</a:t>
            </a:r>
            <a:endParaRPr lang="en-US" sz="1800" dirty="0"/>
          </a:p>
          <a:p>
            <a:pPr marL="0" indent="0" algn="ctr">
              <a:buNone/>
            </a:pPr>
            <a:r>
              <a:rPr lang="ru-RU" sz="1800" dirty="0"/>
              <a:t> </a:t>
            </a:r>
            <a:r>
              <a:rPr lang="en-US" sz="2000" b="1" dirty="0" err="1">
                <a:solidFill>
                  <a:srgbClr val="7F0055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str.length</a:t>
            </a:r>
            <a:r>
              <a:rPr lang="en-US" sz="2000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Основы работы со строками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67408" y="1264736"/>
            <a:ext cx="6100936" cy="4800600"/>
          </a:xfrm>
        </p:spPr>
        <p:txBody>
          <a:bodyPr/>
          <a:lstStyle/>
          <a:p>
            <a:pPr marL="0" indent="0" algn="just">
              <a:buNone/>
            </a:pPr>
            <a:r>
              <a:rPr lang="ru-RU" sz="1800" b="1" dirty="0"/>
              <a:t>Пул литералов </a:t>
            </a:r>
            <a:r>
              <a:rPr lang="ru-RU" sz="1800" dirty="0"/>
              <a:t>– это коллекция ссылок на строковые объекты.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Пул литералов представляет все литералы, созданные в программе.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Каждый раз, когда создаются строковые литералы, аналогичный литерал ищется в пуле. 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Если создаваемый литерал уже существует в пуле, то новый экземпляр для него не создается, а возвращается адрес уже имеющегося.</a:t>
            </a: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1026" name="Picture 2" descr="String Pool in Java, string pool, java string p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988840"/>
            <a:ext cx="428625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Простейшие классы и объекты. Основы работы со строками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4407131" y="5144222"/>
            <a:ext cx="3377738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>
                <a:latin typeface="Courier New" pitchFamily="49" charset="0"/>
                <a:cs typeface="Courier New" pitchFamily="49" charset="0"/>
              </a:rPr>
              <a:t>сравнение ссылок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ru-RU" sz="1600" dirty="0">
                <a:latin typeface="Courier New" pitchFamily="49" charset="0"/>
                <a:cs typeface="Courier New" pitchFamily="49" charset="0"/>
              </a:rPr>
              <a:t>сравнение ссылок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false</a:t>
            </a:r>
          </a:p>
          <a:p>
            <a:r>
              <a:rPr lang="ru-RU" sz="1600" dirty="0">
                <a:latin typeface="Courier New" pitchFamily="49" charset="0"/>
                <a:cs typeface="Courier New" pitchFamily="49" charset="0"/>
              </a:rPr>
              <a:t>сравнение значений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true</a:t>
            </a:r>
          </a:p>
        </p:txBody>
      </p:sp>
      <p:sp>
        <p:nvSpPr>
          <p:cNvPr id="3" name="Rectangle 2"/>
          <p:cNvSpPr/>
          <p:nvPr/>
        </p:nvSpPr>
        <p:spPr>
          <a:xfrm>
            <a:off x="3228667" y="5129398"/>
            <a:ext cx="1178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ru-RU"/>
              <a:t>Результат:</a:t>
            </a:r>
            <a:endParaRPr lang="en-US" dirty="0"/>
          </a:p>
        </p:txBody>
      </p:sp>
      <p:sp>
        <p:nvSpPr>
          <p:cNvPr id="9" name="Content Placeholder 8"/>
          <p:cNvSpPr>
            <a:spLocks noGrp="1" noChangeArrowheads="1"/>
          </p:cNvSpPr>
          <p:nvPr>
            <p:ph idx="1"/>
          </p:nvPr>
        </p:nvSpPr>
        <p:spPr bwMode="auto">
          <a:xfrm>
            <a:off x="1215768" y="1439537"/>
            <a:ext cx="9753600" cy="30931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String s1, s2;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s1 =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"Java"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s2 =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"Java"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solidFill>
                <a:srgbClr val="000000"/>
              </a:solidFill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сравнение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ссылок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+ (s1 == s2));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solidFill>
                <a:srgbClr val="000000"/>
              </a:solidFill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1 += </a:t>
            </a:r>
            <a:r>
              <a:rPr lang="ru-RU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'2'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// </a:t>
            </a:r>
            <a:r>
              <a:rPr lang="en-US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</a:t>
            </a:r>
            <a:r>
              <a:rPr lang="ru-RU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1-="</a:t>
            </a:r>
            <a:r>
              <a:rPr lang="en-US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</a:t>
            </a:r>
            <a:r>
              <a:rPr lang="ru-RU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"; //ошибка, вычитать строки нельзя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s2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String(s1);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solidFill>
                <a:srgbClr val="000000"/>
              </a:solidFill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сравнение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ссылок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+ (s1 == s2));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сравнение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значений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"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+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			s1.equals(s2)); 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4294967295"/>
          </p:nvPr>
        </p:nvSpPr>
        <p:spPr>
          <a:xfrm>
            <a:off x="0" y="6267450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11201400" y="6248400"/>
            <a:ext cx="990600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Определения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800" dirty="0" err="1"/>
              <a:t>Для</a:t>
            </a:r>
            <a:r>
              <a:rPr lang="en-US" sz="1800" dirty="0"/>
              <a:t> </a:t>
            </a:r>
            <a:r>
              <a:rPr lang="en-US" sz="1800" dirty="0" err="1"/>
              <a:t>хранения</a:t>
            </a:r>
            <a:r>
              <a:rPr lang="en-US" sz="1800" dirty="0"/>
              <a:t> </a:t>
            </a:r>
            <a:r>
              <a:rPr lang="en-US" sz="1800" dirty="0" err="1"/>
              <a:t>нескольких</a:t>
            </a:r>
            <a:r>
              <a:rPr lang="en-US" sz="1800" dirty="0"/>
              <a:t> </a:t>
            </a:r>
            <a:r>
              <a:rPr lang="en-US" sz="1800" dirty="0" err="1"/>
              <a:t>однотипных</a:t>
            </a:r>
            <a:r>
              <a:rPr lang="en-US" sz="1800" dirty="0"/>
              <a:t> </a:t>
            </a:r>
            <a:r>
              <a:rPr lang="en-US" sz="1800" dirty="0" err="1"/>
              <a:t>значений</a:t>
            </a:r>
            <a:r>
              <a:rPr lang="en-US" sz="1800" dirty="0"/>
              <a:t> </a:t>
            </a:r>
            <a:r>
              <a:rPr lang="en-US" sz="1800" dirty="0" err="1"/>
              <a:t>используется</a:t>
            </a:r>
            <a:r>
              <a:rPr lang="en-US" sz="1800" dirty="0"/>
              <a:t> </a:t>
            </a:r>
            <a:r>
              <a:rPr lang="en-US" sz="1800" dirty="0" err="1"/>
              <a:t>ссылочный</a:t>
            </a:r>
            <a:r>
              <a:rPr lang="en-US" sz="1800" dirty="0"/>
              <a:t> </a:t>
            </a:r>
            <a:r>
              <a:rPr lang="en-US" sz="1800" dirty="0" err="1"/>
              <a:t>тип</a:t>
            </a:r>
            <a:r>
              <a:rPr lang="en-US" sz="1800" dirty="0"/>
              <a:t> – </a:t>
            </a:r>
            <a:r>
              <a:rPr lang="en-US" sz="1800" dirty="0" err="1"/>
              <a:t>массив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Массивы элементов базовых типов состоят из значений, проиндексированных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начиная с нуля</a:t>
            </a:r>
            <a:r>
              <a:rPr lang="ru-RU" sz="1800" dirty="0"/>
              <a:t>. </a:t>
            </a:r>
          </a:p>
          <a:p>
            <a:pPr marL="0" indent="0" algn="just"/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Все массивы в языке </a:t>
            </a:r>
            <a:r>
              <a:rPr lang="ru-RU" sz="1800" dirty="0" err="1"/>
              <a:t>Java</a:t>
            </a:r>
            <a:r>
              <a:rPr lang="ru-RU" sz="1800" dirty="0"/>
              <a:t> являются динамическими, поэтому для создания массива требуется выделение памяти с помощью оператора </a:t>
            </a:r>
            <a:r>
              <a:rPr lang="ru-RU" sz="1800" b="1" dirty="0" err="1"/>
              <a:t>new</a:t>
            </a:r>
            <a:r>
              <a:rPr lang="ru-RU" sz="1800" dirty="0"/>
              <a:t> или инициализации. </a:t>
            </a:r>
          </a:p>
          <a:p>
            <a:pPr marL="0" indent="0" algn="just"/>
            <a:endParaRPr lang="en-US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67808" y="4221088"/>
            <a:ext cx="396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price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[10];</a:t>
            </a:r>
            <a:r>
              <a:rPr lang="ru-RU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Определения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Значения элементов неинициализированных массивов, для которых выделена память, устанавливается в нуль. </a:t>
            </a:r>
            <a:endParaRPr lang="en-US" sz="1800" dirty="0"/>
          </a:p>
          <a:p>
            <a:pPr marL="0" indent="0" algn="just"/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Многомерных массивов в </a:t>
            </a:r>
            <a:r>
              <a:rPr lang="ru-RU" sz="1800" dirty="0" err="1"/>
              <a:t>Java</a:t>
            </a:r>
            <a:r>
              <a:rPr lang="ru-RU" sz="1800" dirty="0"/>
              <a:t> не существует, но можно объявлять массивы массивов. Для задания начальных значений массивов существует специальная форма инициализатора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87688" y="3356992"/>
            <a:ext cx="567037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 rooms = </a:t>
            </a:r>
            <a:r>
              <a:rPr lang="en-US" b="1" dirty="0">
                <a:solidFill>
                  <a:srgbClr val="7F0055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 { 1, 2, 3 };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Определения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Массивы объектов в действительности представляют собой массивы ссылок, проинициализированных по умолчанию значением </a:t>
            </a:r>
            <a:r>
              <a:rPr lang="ru-RU" sz="1800" b="1" dirty="0" err="1"/>
              <a:t>null</a:t>
            </a:r>
            <a:r>
              <a:rPr lang="ru-RU" sz="1800" dirty="0"/>
              <a:t>.</a:t>
            </a:r>
          </a:p>
          <a:p>
            <a:pPr marL="0" indent="0" algn="just"/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Все массивы хранятся в куче (</a:t>
            </a:r>
            <a:r>
              <a:rPr lang="ru-RU" sz="1800" b="1" dirty="0" err="1"/>
              <a:t>heap</a:t>
            </a:r>
            <a:r>
              <a:rPr lang="ru-RU" sz="1800" dirty="0"/>
              <a:t>), одной из подобластей памяти, выделенной системой для работы виртуальной машины. 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Определить общий объем памяти и объем свободной памяти, можно с помощью методов </a:t>
            </a:r>
            <a:r>
              <a:rPr lang="ru-RU" sz="1800" b="1" dirty="0" err="1"/>
              <a:t>totalMemory</a:t>
            </a:r>
            <a:r>
              <a:rPr lang="ru-RU" sz="1800" b="1" dirty="0"/>
              <a:t>() </a:t>
            </a:r>
            <a:r>
              <a:rPr lang="ru-RU" sz="1800" dirty="0"/>
              <a:t>и </a:t>
            </a:r>
            <a:r>
              <a:rPr lang="ru-RU" sz="1800" b="1" dirty="0" err="1"/>
              <a:t>freeMemory</a:t>
            </a:r>
            <a:r>
              <a:rPr lang="ru-RU" sz="1800" b="1" dirty="0"/>
              <a:t>() </a:t>
            </a:r>
            <a:r>
              <a:rPr lang="ru-RU" sz="1800" dirty="0"/>
              <a:t>класса </a:t>
            </a:r>
            <a:r>
              <a:rPr lang="ru-RU" sz="1800" b="1" dirty="0" err="1"/>
              <a:t>Runtime</a:t>
            </a:r>
            <a:r>
              <a:rPr lang="ru-RU" sz="1800" b="1" dirty="0"/>
              <a:t>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Одномерные массивы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Имена массивов являются ссылками. </a:t>
            </a: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Для объявления ссылки на массив можно записать пустые квадратные скобки после имени типа, например: </a:t>
            </a:r>
            <a:r>
              <a:rPr lang="ru-RU" sz="1800" dirty="0" err="1">
                <a:solidFill>
                  <a:srgbClr val="6B0D0D"/>
                </a:solidFill>
              </a:rPr>
              <a:t>int</a:t>
            </a:r>
            <a:r>
              <a:rPr lang="ru-RU" sz="1800" dirty="0"/>
              <a:t> a[].</a:t>
            </a:r>
            <a:r>
              <a:rPr lang="en-US" sz="1800" dirty="0"/>
              <a:t> </a:t>
            </a:r>
            <a:r>
              <a:rPr lang="ru-RU" sz="1800" dirty="0"/>
              <a:t>Аналогичный результат получится при записи </a:t>
            </a:r>
            <a:r>
              <a:rPr lang="ru-RU" sz="1800" dirty="0" err="1">
                <a:solidFill>
                  <a:srgbClr val="6B0D0D"/>
                </a:solidFill>
              </a:rPr>
              <a:t>int</a:t>
            </a:r>
            <a:r>
              <a:rPr lang="ru-RU" sz="1800" dirty="0"/>
              <a:t>[] </a:t>
            </a:r>
            <a:r>
              <a:rPr lang="ru-RU" sz="1800" dirty="0" err="1"/>
              <a:t>a</a:t>
            </a:r>
            <a:r>
              <a:rPr lang="ru-RU" sz="1800" dirty="0"/>
              <a:t>.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67708" y="3140969"/>
            <a:ext cx="525658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[]; 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mySecond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 =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[100];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a[] = { 5, 10, 0, -5, 16, -2 }; 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a;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Одномерные массивы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1584" y="1484784"/>
            <a:ext cx="756084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CreateArray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main(String[]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 price =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[10];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 rooms =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 { 1, 2, 3 };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Item[] items =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Item[10];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Item[]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undefinedItems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Item[]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    {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Item(1),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Item(2),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Item(3) };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</a:p>
          <a:p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 {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Item(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}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3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4149080"/>
            <a:ext cx="6698606" cy="1698927"/>
          </a:xfrm>
          <a:solidFill>
            <a:schemeClr val="bg1">
              <a:alpha val="39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i="1" dirty="0"/>
              <a:t>2006, 11 декабря</a:t>
            </a:r>
            <a:r>
              <a:rPr lang="ru-RU" sz="1800" dirty="0"/>
              <a:t> – </a:t>
            </a:r>
            <a:r>
              <a:rPr lang="ru-RU" sz="1800" b="1" dirty="0"/>
              <a:t>Java SE 6 «</a:t>
            </a:r>
            <a:r>
              <a:rPr lang="en-US" sz="1800" b="1" dirty="0"/>
              <a:t>Mustang</a:t>
            </a:r>
            <a:r>
              <a:rPr lang="ru-RU" sz="1800" b="1" dirty="0"/>
              <a:t>»</a:t>
            </a:r>
            <a:endParaRPr lang="en-US" sz="1800" b="1" dirty="0"/>
          </a:p>
          <a:p>
            <a:r>
              <a:rPr lang="en-US" sz="1800" dirty="0"/>
              <a:t>Scripting Language Support (JSR 223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 smtClean="0"/>
              <a:t>JDBC </a:t>
            </a:r>
            <a:r>
              <a:rPr lang="en-US" sz="1800" dirty="0"/>
              <a:t>4.0 support (JSR 221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/>
              <a:t>Java Compiler API (JSR 199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1800" dirty="0" err="1"/>
              <a:t>StAX</a:t>
            </a:r>
            <a:r>
              <a:rPr lang="en-US" sz="1800" dirty="0"/>
              <a:t> parser.</a:t>
            </a:r>
            <a:endParaRPr lang="ru-RU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562600" y="6518322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01401" y="6499895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56199"/>
            <a:ext cx="1152128" cy="2392881"/>
          </a:xfrm>
          <a:prstGeom prst="rect">
            <a:avLst/>
          </a:prstGeom>
          <a:solidFill>
            <a:srgbClr val="FFFFFF">
              <a:alpha val="38824"/>
            </a:srgbClr>
          </a:solidFill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6864" y="0"/>
            <a:ext cx="12198864" cy="692696"/>
          </a:xfrm>
        </p:spPr>
        <p:txBody>
          <a:bodyPr/>
          <a:lstStyle/>
          <a:p>
            <a:r>
              <a:rPr lang="ru-RU" dirty="0"/>
              <a:t>Введение в язык Java. Базовые определения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68" y="0"/>
            <a:ext cx="2643953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Работа с массивами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400299" y="4877358"/>
            <a:ext cx="7315200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91744" y="1417762"/>
            <a:ext cx="5165576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a[] = { 5, 10, 0, -5, 16, -2 };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max = a[0];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&lt;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a.</a:t>
            </a:r>
            <a:r>
              <a:rPr lang="en-US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length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++){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(max &lt; a[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])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	max = a[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];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"Max="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+max);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 : a){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(x+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" 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7888" y="5158934"/>
            <a:ext cx="230425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Max=16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10 0 -5 16 -2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Массив массивов</a:t>
            </a:r>
            <a:endParaRPr lang="en-US" dirty="0"/>
          </a:p>
        </p:txBody>
      </p:sp>
      <p:sp>
        <p:nvSpPr>
          <p:cNvPr id="54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800" dirty="0"/>
              <a:t>Двумерных массивов в </a:t>
            </a:r>
            <a:r>
              <a:rPr lang="en-US" sz="1800" dirty="0"/>
              <a:t>Java </a:t>
            </a:r>
            <a:r>
              <a:rPr lang="ru-RU" sz="1800" dirty="0"/>
              <a:t>нет. Есть только массивы массивов.</a:t>
            </a: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666976" y="1785926"/>
            <a:ext cx="682944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twoDim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[][]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[4][5];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3" name="Группа 52"/>
          <p:cNvGrpSpPr/>
          <p:nvPr/>
        </p:nvGrpSpPr>
        <p:grpSpPr>
          <a:xfrm>
            <a:off x="3452794" y="2357430"/>
            <a:ext cx="4714908" cy="2357454"/>
            <a:chOff x="1928794" y="2357430"/>
            <a:chExt cx="4714908" cy="2357454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643306" y="3000372"/>
              <a:ext cx="500066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3643306" y="3429000"/>
              <a:ext cx="500066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3643306" y="3857628"/>
              <a:ext cx="500066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3643306" y="4286256"/>
              <a:ext cx="500066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5143504" y="3000372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5500694" y="3000372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4786314" y="3000372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5857884" y="3000372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6215074" y="3000372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5143504" y="3429000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5500694" y="3429000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786314" y="3429000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857884" y="3429000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6215074" y="3429000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5143504" y="3857628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5500694" y="3857628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786314" y="3857628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5857884" y="3857628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6215074" y="3857628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5143504" y="4286256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5500694" y="4286256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4786314" y="4286256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5857884" y="4286256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6215074" y="4286256"/>
              <a:ext cx="357190" cy="3571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Прямая со стрелкой 33"/>
            <p:cNvCxnSpPr>
              <a:endCxn id="15" idx="1"/>
            </p:cNvCxnSpPr>
            <p:nvPr/>
          </p:nvCxnSpPr>
          <p:spPr>
            <a:xfrm flipV="1">
              <a:off x="3857620" y="3178967"/>
              <a:ext cx="928694" cy="357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/>
            <p:cNvCxnSpPr/>
            <p:nvPr/>
          </p:nvCxnSpPr>
          <p:spPr>
            <a:xfrm flipV="1">
              <a:off x="3857620" y="3571876"/>
              <a:ext cx="928694" cy="357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/>
            <p:cNvCxnSpPr/>
            <p:nvPr/>
          </p:nvCxnSpPr>
          <p:spPr>
            <a:xfrm flipV="1">
              <a:off x="3857620" y="4000504"/>
              <a:ext cx="928694" cy="357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 flipV="1">
              <a:off x="3857620" y="4429132"/>
              <a:ext cx="928694" cy="357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214678" y="3071810"/>
              <a:ext cx="42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itchFamily="34" charset="0"/>
                  <a:cs typeface="Arial" pitchFamily="34" charset="0"/>
                </a:rPr>
                <a:t>[0]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14678" y="3500438"/>
              <a:ext cx="42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itchFamily="34" charset="0"/>
                  <a:cs typeface="Arial" pitchFamily="34" charset="0"/>
                </a:rPr>
                <a:t>[1]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14678" y="3929066"/>
              <a:ext cx="42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itchFamily="34" charset="0"/>
                  <a:cs typeface="Arial" pitchFamily="34" charset="0"/>
                </a:rPr>
                <a:t>[2]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214678" y="4357694"/>
              <a:ext cx="42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itchFamily="34" charset="0"/>
                  <a:cs typeface="Arial" pitchFamily="34" charset="0"/>
                </a:rPr>
                <a:t>[3]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786314" y="2643182"/>
              <a:ext cx="428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[0]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43504" y="2643182"/>
              <a:ext cx="428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[1]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500694" y="2643182"/>
              <a:ext cx="428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[2]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57884" y="2643182"/>
              <a:ext cx="428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[3]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15074" y="2643182"/>
              <a:ext cx="428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itchFamily="34" charset="0"/>
                  <a:cs typeface="Arial" pitchFamily="34" charset="0"/>
                </a:rPr>
                <a:t>[4]</a:t>
              </a:r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1928794" y="2643182"/>
              <a:ext cx="1357322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28794" y="2357430"/>
              <a:ext cx="13573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" pitchFamily="34" charset="0"/>
                  <a:cs typeface="Arial" pitchFamily="34" charset="0"/>
                </a:rPr>
                <a:t>twoDim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0" name="Прямая со стрелкой 49"/>
            <p:cNvCxnSpPr/>
            <p:nvPr/>
          </p:nvCxnSpPr>
          <p:spPr>
            <a:xfrm>
              <a:off x="2571736" y="2786058"/>
              <a:ext cx="1071570" cy="2143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Массив массивов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/>
              <a:t>Каждый</a:t>
            </a:r>
            <a:r>
              <a:rPr lang="en-US" sz="1800" dirty="0"/>
              <a:t> </a:t>
            </a:r>
            <a:r>
              <a:rPr lang="en-US" sz="1800" dirty="0" err="1"/>
              <a:t>из</a:t>
            </a:r>
            <a:r>
              <a:rPr lang="en-US" sz="1800" dirty="0"/>
              <a:t> </a:t>
            </a:r>
            <a:r>
              <a:rPr lang="en-US" sz="1800" dirty="0" err="1"/>
              <a:t>массивов</a:t>
            </a:r>
            <a:r>
              <a:rPr lang="en-US" sz="1800" dirty="0"/>
              <a:t> </a:t>
            </a:r>
            <a:r>
              <a:rPr lang="en-US" sz="1800" dirty="0" err="1"/>
              <a:t>может</a:t>
            </a:r>
            <a:r>
              <a:rPr lang="en-US" sz="1800" dirty="0"/>
              <a:t> </a:t>
            </a:r>
            <a:r>
              <a:rPr lang="en-US" sz="1800" dirty="0" err="1"/>
              <a:t>иметь</a:t>
            </a:r>
            <a:r>
              <a:rPr lang="en-US" sz="1800" dirty="0"/>
              <a:t> </a:t>
            </a:r>
            <a:r>
              <a:rPr lang="en-US" sz="1800" dirty="0" err="1"/>
              <a:t>отличную</a:t>
            </a:r>
            <a:r>
              <a:rPr lang="en-US" sz="1800" dirty="0"/>
              <a:t> </a:t>
            </a:r>
            <a:r>
              <a:rPr lang="en-US" sz="1800" dirty="0" err="1"/>
              <a:t>от</a:t>
            </a:r>
            <a:r>
              <a:rPr lang="en-US" sz="1800" dirty="0"/>
              <a:t> </a:t>
            </a:r>
            <a:r>
              <a:rPr lang="en-US" sz="1800" dirty="0" err="1"/>
              <a:t>других</a:t>
            </a:r>
            <a:r>
              <a:rPr lang="en-US" sz="1800" dirty="0"/>
              <a:t> </a:t>
            </a:r>
            <a:r>
              <a:rPr lang="en-US" sz="1800" dirty="0" err="1"/>
              <a:t>длину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866864" y="1916832"/>
            <a:ext cx="4458272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twoDim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[][]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[4][];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twoDim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[0]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[10];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twoDim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[1]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[20];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twoDim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[2]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[30];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twoDim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[3]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[100];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Массив массивов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Первый индекс указывает на порядковый номер массива, например </a:t>
            </a:r>
            <a:r>
              <a:rPr lang="ru-RU" sz="1800" b="1" dirty="0" err="1"/>
              <a:t>arr</a:t>
            </a:r>
            <a:r>
              <a:rPr lang="ru-RU" sz="1800" b="1" dirty="0"/>
              <a:t>[2][0]</a:t>
            </a:r>
            <a:r>
              <a:rPr lang="ru-RU" sz="1800" dirty="0"/>
              <a:t> указывает на первый элемент третьего массива, а именно на значение </a:t>
            </a:r>
            <a:r>
              <a:rPr lang="ru-RU" sz="1800" b="1" dirty="0"/>
              <a:t>4</a:t>
            </a:r>
            <a:r>
              <a:rPr lang="ru-RU" sz="1800" dirty="0"/>
              <a:t>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013367" y="2420888"/>
            <a:ext cx="416526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[][] = { 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{ 1 }, 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{ 2, 3 }, 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{ 4, 5, 6 }, 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{ 7, 8, 9, 0 } 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};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6044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Работа с массивами массивов</a:t>
            </a:r>
            <a:endParaRPr lang="en-US" dirty="0"/>
          </a:p>
        </p:txBody>
      </p:sp>
      <p:sp>
        <p:nvSpPr>
          <p:cNvPr id="9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ru-RU" sz="1800" dirty="0"/>
              <a:t>Члены объектов-массивов:</a:t>
            </a:r>
            <a:endParaRPr lang="en-US" sz="1800" dirty="0"/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final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length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a typeface="Times New Roman" panose="02020603050405020304" pitchFamily="18" charset="0"/>
              </a:rPr>
              <a:t>– это поле содержит длину массива</a:t>
            </a:r>
            <a:endParaRPr lang="en-US" sz="1800" dirty="0">
              <a:ea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Object clone()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a typeface="Meiryo UI" panose="020B0604030504040204" pitchFamily="34" charset="-128"/>
              </a:rPr>
              <a:t>– </a:t>
            </a:r>
            <a:r>
              <a:rPr lang="ru-RU" sz="1800" dirty="0">
                <a:ea typeface="Meiryo UI" panose="020B0604030504040204" pitchFamily="34" charset="-128"/>
              </a:rPr>
              <a:t>создает копию массива</a:t>
            </a:r>
            <a:endParaRPr lang="en-US" sz="1800" dirty="0">
              <a:ea typeface="Meiryo UI" panose="020B0604030504040204" pitchFamily="34" charset="-128"/>
            </a:endParaRPr>
          </a:p>
          <a:p>
            <a:pPr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ru-RU" sz="1800" dirty="0">
                <a:ea typeface="Times New Roman" panose="02020603050405020304" pitchFamily="18" charset="0"/>
              </a:rPr>
              <a:t>все методы класса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Object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5100318" y="5185231"/>
            <a:ext cx="183896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false   true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362200" y="4884532"/>
            <a:ext cx="7315200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80381" y="2934124"/>
            <a:ext cx="7459762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ia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[][] = { { 1, 2 }, </a:t>
            </a:r>
            <a:r>
              <a:rPr lang="de-DE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null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};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de-DE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ja[][] = (</a:t>
            </a:r>
            <a:r>
              <a:rPr lang="de-DE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[][]) </a:t>
            </a:r>
            <a:r>
              <a:rPr lang="de-DE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ia.clone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de-DE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lang="de-DE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de-DE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.print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</a:t>
            </a:r>
            <a:r>
              <a:rPr lang="de-DE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ia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== ja) + </a:t>
            </a:r>
            <a:r>
              <a:rPr lang="de-DE" dirty="0">
                <a:solidFill>
                  <a:srgbClr val="2A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   "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System.</a:t>
            </a:r>
            <a:r>
              <a:rPr lang="de-DE" i="1" dirty="0" err="1">
                <a:solidFill>
                  <a:srgbClr val="000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de-DE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.println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ia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[0] == ja[0] &amp;&amp; </a:t>
            </a:r>
            <a:r>
              <a:rPr lang="de-DE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ia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[1] == ja[1]);</a:t>
            </a:r>
            <a:endParaRPr lang="en-US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Приведение типов в массивах</a:t>
            </a:r>
            <a:endParaRPr lang="en-US" dirty="0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90000"/>
              </a:lnSpc>
              <a:buNone/>
            </a:pPr>
            <a:r>
              <a:rPr lang="ru-RU" sz="1800" dirty="0"/>
              <a:t>Любой массив можно привести к классу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800" dirty="0"/>
              <a:t> </a:t>
            </a:r>
            <a:r>
              <a:rPr lang="ru-RU" sz="1800" dirty="0"/>
              <a:t>или к массиву совместимого типа.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155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812702" y="2029490"/>
            <a:ext cx="7027714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ColoredPoint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cpa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ColoredPoint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[10];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Point[] pa =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cpa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(pa[1] ==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);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{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pa[0]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Point();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}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ArrayStoreException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e) {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(e);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}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Point {	</a:t>
            </a:r>
            <a:r>
              <a:rPr lang="en-US" sz="1600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, </a:t>
            </a:r>
            <a:r>
              <a:rPr lang="en-US" sz="1600" dirty="0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;}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ColoredPoint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extends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Point {	</a:t>
            </a:r>
            <a:r>
              <a:rPr lang="en-US" sz="1600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;}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Прямоугольник 6"/>
          <p:cNvSpPr/>
          <p:nvPr/>
        </p:nvSpPr>
        <p:spPr>
          <a:xfrm>
            <a:off x="3545884" y="5493162"/>
            <a:ext cx="629453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r>
              <a:rPr lang="en-US" sz="1400" u="sng" dirty="0" err="1">
                <a:latin typeface="Courier New" pitchFamily="49" charset="0"/>
                <a:cs typeface="Courier New" pitchFamily="49" charset="0"/>
              </a:rPr>
              <a:t>java.lang.ArrayStoreException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: _java._se._01._array.Point</a:t>
            </a: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2362200" y="5240074"/>
            <a:ext cx="7315200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Ошибки времени выполнения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0" algn="l"/>
              </a:tabLst>
            </a:pPr>
            <a:r>
              <a:rPr lang="en-US" sz="1800" dirty="0" err="1"/>
              <a:t>Обращение</a:t>
            </a:r>
            <a:r>
              <a:rPr lang="en-US" sz="1800" dirty="0"/>
              <a:t> к </a:t>
            </a:r>
            <a:r>
              <a:rPr lang="en-US" sz="1800" dirty="0" err="1"/>
              <a:t>несуществующему</a:t>
            </a:r>
            <a:r>
              <a:rPr lang="en-US" sz="1800" dirty="0"/>
              <a:t> </a:t>
            </a:r>
            <a:r>
              <a:rPr lang="en-US" sz="1800" dirty="0" err="1"/>
              <a:t>индексу</a:t>
            </a:r>
            <a:r>
              <a:rPr lang="en-US" sz="1800" dirty="0"/>
              <a:t> </a:t>
            </a:r>
            <a:r>
              <a:rPr lang="en-US" sz="1800" dirty="0" err="1"/>
              <a:t>массива</a:t>
            </a:r>
            <a:r>
              <a:rPr lang="en-US" sz="1800" dirty="0"/>
              <a:t> </a:t>
            </a:r>
            <a:r>
              <a:rPr lang="en-US" sz="1800" dirty="0" err="1"/>
              <a:t>отслеживается</a:t>
            </a:r>
            <a:r>
              <a:rPr lang="en-US" sz="1800" dirty="0"/>
              <a:t> </a:t>
            </a:r>
            <a:r>
              <a:rPr lang="en-US" sz="1800" dirty="0" err="1"/>
              <a:t>виртуальной</a:t>
            </a:r>
            <a:r>
              <a:rPr lang="en-US" sz="1800" dirty="0"/>
              <a:t> </a:t>
            </a:r>
            <a:r>
              <a:rPr lang="en-US" sz="1800" dirty="0" err="1"/>
              <a:t>машиной</a:t>
            </a:r>
            <a:r>
              <a:rPr lang="en-US" sz="1800" dirty="0"/>
              <a:t> </a:t>
            </a:r>
            <a:r>
              <a:rPr lang="en-US" sz="1800" dirty="0" err="1"/>
              <a:t>во</a:t>
            </a:r>
            <a:r>
              <a:rPr lang="en-US" sz="1800" dirty="0"/>
              <a:t> </a:t>
            </a:r>
            <a:r>
              <a:rPr lang="en-US" sz="1800" dirty="0" err="1"/>
              <a:t>время</a:t>
            </a:r>
            <a:r>
              <a:rPr lang="en-US" sz="1800" dirty="0"/>
              <a:t> </a:t>
            </a:r>
            <a:r>
              <a:rPr lang="en-US" sz="1800" dirty="0" err="1"/>
              <a:t>исполнения</a:t>
            </a:r>
            <a:r>
              <a:rPr lang="en-US" sz="1800" dirty="0"/>
              <a:t> </a:t>
            </a:r>
            <a:r>
              <a:rPr lang="en-US" sz="1800" dirty="0" err="1"/>
              <a:t>кода</a:t>
            </a:r>
            <a:r>
              <a:rPr lang="en-US" sz="1800" dirty="0"/>
              <a:t>:</a:t>
            </a: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470833" y="2278420"/>
            <a:ext cx="517889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array[]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[] { 1, 2, 3 };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.println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(array[3]);	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438400" y="4062959"/>
            <a:ext cx="72866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Exception in thread "main" </a:t>
            </a:r>
            <a:r>
              <a:rPr lang="en-US" sz="1200" u="sng" dirty="0" err="1">
                <a:solidFill>
                  <a:srgbClr val="00008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java.lang.ArrayIndexOutOfBoundsException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: 3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200" dirty="0">
                <a:solidFill>
                  <a:srgbClr val="FF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        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at _java._se._01._array.ArrayIndexError.main(</a:t>
            </a:r>
            <a:r>
              <a:rPr lang="en-US" sz="1200" u="sng" dirty="0">
                <a:solidFill>
                  <a:srgbClr val="00008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ArrayIndexError.java:6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412181" y="3410508"/>
            <a:ext cx="7215238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Массивы. Ошибки времени выполнения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Попытка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поместить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в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массив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неподходящий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элемент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пресекается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виртуальной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машиной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: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194211" y="2148272"/>
            <a:ext cx="573214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Object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[]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String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[3];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// попытка поместить в массив содержимое 		//несоответствующего типа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x[0] = </a:t>
            </a:r>
            <a:r>
              <a:rPr lang="en-US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Integer(0);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463339" y="4369802"/>
            <a:ext cx="72866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Exception in thread "main" </a:t>
            </a:r>
            <a:r>
              <a:rPr lang="en-US" sz="1200" u="sng" dirty="0" err="1">
                <a:solidFill>
                  <a:srgbClr val="00008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java.lang.ArrayStoreException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: </a:t>
            </a:r>
            <a:r>
              <a:rPr lang="en-US" sz="1200" dirty="0" err="1">
                <a:solidFill>
                  <a:srgbClr val="FF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java.lang.Integer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200" dirty="0">
                <a:solidFill>
                  <a:srgbClr val="FF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          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at _java._se._01._array.ArrayTypeError.main(</a:t>
            </a:r>
            <a:r>
              <a:rPr lang="en-US" sz="1200" u="sng" dirty="0">
                <a:solidFill>
                  <a:srgbClr val="00008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ArrayTypeError.java:7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452662" y="3643423"/>
            <a:ext cx="7215238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4294967295"/>
          </p:nvPr>
        </p:nvSpPr>
        <p:spPr>
          <a:xfrm>
            <a:off x="0" y="6267450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11201400" y="6248400"/>
            <a:ext cx="990600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</a:t>
            </a:r>
            <a:r>
              <a:rPr lang="ru-RU" dirty="0"/>
              <a:t> </a:t>
            </a:r>
            <a:r>
              <a:rPr lang="en-US" dirty="0"/>
              <a:t>Code conventions for Java Programming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Содержание: имена файлов, организация структуры файлов, структурированное расположение текста, комментарии, объявления, операторы, пробельные символы, соглашение об именовании, практики программирования</a:t>
            </a:r>
            <a:r>
              <a:rPr lang="en-US" sz="1800" dirty="0"/>
              <a:t>.</a:t>
            </a:r>
            <a:endParaRPr lang="ru-RU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80%</a:t>
            </a:r>
            <a:r>
              <a:rPr lang="ru-RU" sz="1800" dirty="0"/>
              <a:t> стоимости программного обеспечения уходит на поддержку</a:t>
            </a:r>
            <a:r>
              <a:rPr lang="en-US" sz="1800" dirty="0"/>
              <a:t>. </a:t>
            </a:r>
            <a:endParaRPr lang="ru-RU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Едва ли программное обеспечение весь свой жизненный цикл будет поддерживаться автором.</a:t>
            </a:r>
            <a:r>
              <a:rPr lang="en-US" sz="1800" dirty="0"/>
              <a:t>.</a:t>
            </a:r>
            <a:endParaRPr lang="ru-RU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Code conventions</a:t>
            </a:r>
            <a:r>
              <a:rPr lang="ru-RU" sz="1800" dirty="0"/>
              <a:t>  улучшает удобочитаемость программного кода, позволяя понять новый код долее быстро и полностью.</a:t>
            </a:r>
            <a:r>
              <a:rPr lang="en-US" sz="1800" dirty="0"/>
              <a:t> </a:t>
            </a:r>
            <a:endParaRPr lang="ru-RU" sz="1800" dirty="0"/>
          </a:p>
          <a:p>
            <a:pPr marL="0" indent="0" algn="just">
              <a:buNone/>
            </a:pPr>
            <a:endParaRPr lang="ru-RU" sz="1800" dirty="0">
              <a:solidFill>
                <a:srgbClr val="000000"/>
              </a:solidFill>
              <a:hlinkClick r:id="rId2"/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  <a:hlinkClick r:id="rId2"/>
              </a:rPr>
              <a:t>http://www.oracle.com/technetwork/java/codeconvtoc-136057.html</a:t>
            </a:r>
            <a:endParaRPr lang="ru-RU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duke.kenai.com/SunRIP/.Midsize/SunRIP.jp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831213"/>
            <a:ext cx="4554284" cy="355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562600" y="6511302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01401" y="6492875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199" y="0"/>
            <a:ext cx="2918801" cy="76470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-2569" y="0"/>
            <a:ext cx="7078455" cy="400110"/>
          </a:xfrm>
          <a:solidFill>
            <a:schemeClr val="bg1">
              <a:alpha val="5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ru-RU" dirty="0"/>
              <a:t>Введение в язык Java. Базовые определения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 Best Practices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i="1" dirty="0"/>
              <a:t>Объявляйте локальные переменные сразу перед использованием</a:t>
            </a:r>
          </a:p>
          <a:p>
            <a:pPr indent="268288" algn="just"/>
            <a:r>
              <a:rPr lang="ru-RU" sz="1600" dirty="0"/>
              <a:t>Определяется их область видимости</a:t>
            </a:r>
            <a:r>
              <a:rPr lang="en-US" sz="1600" dirty="0"/>
              <a:t>.</a:t>
            </a:r>
            <a:endParaRPr lang="ru-RU" sz="1600" dirty="0"/>
          </a:p>
          <a:p>
            <a:pPr indent="268288" algn="just"/>
            <a:r>
              <a:rPr lang="ru-RU" sz="1600" dirty="0"/>
              <a:t> Уменьшается вероятность ошибок и  неудобочитаемости</a:t>
            </a:r>
            <a:r>
              <a:rPr lang="en-US" sz="1600" dirty="0"/>
              <a:t>.</a:t>
            </a:r>
            <a:endParaRPr lang="ru-RU" sz="1600" dirty="0"/>
          </a:p>
          <a:p>
            <a:pPr>
              <a:buFontTx/>
              <a:buChar char="-"/>
            </a:pP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Поля необходимо объявлять как </a:t>
            </a:r>
            <a:r>
              <a:rPr lang="en-US" sz="1800" i="1" dirty="0"/>
              <a:t>private</a:t>
            </a:r>
          </a:p>
          <a:p>
            <a:pPr indent="268288" algn="just"/>
            <a:r>
              <a:rPr lang="ru-RU" sz="1600" dirty="0"/>
              <a:t>Декларирование полей как </a:t>
            </a:r>
            <a:r>
              <a:rPr lang="en-US" sz="1600" dirty="0"/>
              <a:t>public </a:t>
            </a:r>
            <a:r>
              <a:rPr lang="ru-RU" sz="1600" dirty="0"/>
              <a:t>в большинстве случаев некорректно, оно не защищает пользователя класса от изменений в реализации класса</a:t>
            </a:r>
            <a:r>
              <a:rPr lang="en-US" sz="1600" dirty="0"/>
              <a:t>.</a:t>
            </a:r>
            <a:endParaRPr lang="ru-RU" sz="1600" dirty="0"/>
          </a:p>
          <a:p>
            <a:pPr indent="268288" algn="just"/>
            <a:r>
              <a:rPr lang="ru-RU" sz="1600" dirty="0"/>
              <a:t>Объявляйте поля как </a:t>
            </a:r>
            <a:r>
              <a:rPr lang="en-US" sz="1600" dirty="0"/>
              <a:t>private. </a:t>
            </a:r>
            <a:r>
              <a:rPr lang="ru-RU" sz="1600" dirty="0"/>
              <a:t>Если пользователю необходимо получить доступ к этим полям, следует предусмотреть </a:t>
            </a:r>
            <a:r>
              <a:rPr lang="en-US" sz="1600" dirty="0"/>
              <a:t>set </a:t>
            </a:r>
            <a:r>
              <a:rPr lang="ru-RU" sz="1600" dirty="0"/>
              <a:t>и </a:t>
            </a:r>
            <a:r>
              <a:rPr lang="en-US" sz="1600" dirty="0"/>
              <a:t>get </a:t>
            </a:r>
            <a:r>
              <a:rPr lang="ru-RU" sz="1600" dirty="0"/>
              <a:t>методы.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 Best Practices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i="1" dirty="0"/>
              <a:t>При объявлении разделяйте </a:t>
            </a:r>
            <a:r>
              <a:rPr lang="en-US" sz="1800" i="1" dirty="0"/>
              <a:t>public </a:t>
            </a:r>
            <a:r>
              <a:rPr lang="ru-RU" sz="1800" i="1" dirty="0"/>
              <a:t>и </a:t>
            </a:r>
            <a:r>
              <a:rPr lang="en-US" sz="1800" i="1" dirty="0"/>
              <a:t>private </a:t>
            </a:r>
            <a:r>
              <a:rPr lang="ru-RU" sz="1800" i="1" dirty="0"/>
              <a:t>члены</a:t>
            </a:r>
            <a:r>
              <a:rPr lang="en-US" sz="1800" i="1" dirty="0"/>
              <a:t> </a:t>
            </a:r>
            <a:r>
              <a:rPr lang="ru-RU" sz="1800" i="1" dirty="0"/>
              <a:t>класса</a:t>
            </a:r>
          </a:p>
          <a:p>
            <a:pPr indent="355600" algn="just"/>
            <a:r>
              <a:rPr lang="ru-RU" sz="1600" dirty="0"/>
              <a:t>Это общераспространенная практика, разделения членов класса согласно их области видимости (</a:t>
            </a:r>
            <a:r>
              <a:rPr lang="en-US" sz="1600" dirty="0"/>
              <a:t>public, private, protected</a:t>
            </a:r>
            <a:r>
              <a:rPr lang="ru-RU" sz="1600" dirty="0"/>
              <a:t>)</a:t>
            </a:r>
            <a:r>
              <a:rPr lang="en-US" sz="1600" dirty="0"/>
              <a:t>. </a:t>
            </a:r>
            <a:r>
              <a:rPr lang="ru-RU" sz="1600" dirty="0"/>
              <a:t>Данные с каким атрибутом доступа будут располагаться первыми зависит от программиста.</a:t>
            </a:r>
          </a:p>
          <a:p>
            <a:pPr>
              <a:buFontTx/>
              <a:buChar char="-"/>
            </a:pP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Используйте </a:t>
            </a:r>
            <a:r>
              <a:rPr lang="en-US" sz="1800" i="1" dirty="0" err="1"/>
              <a:t>javadoc</a:t>
            </a:r>
            <a:endParaRPr lang="en-US" sz="1800" i="1" dirty="0"/>
          </a:p>
          <a:p>
            <a:pPr marL="625475" indent="-266700" algn="just"/>
            <a:r>
              <a:rPr lang="en-US" sz="1600" dirty="0" err="1"/>
              <a:t>Javadoc</a:t>
            </a:r>
            <a:r>
              <a:rPr lang="en-US" sz="1600" dirty="0"/>
              <a:t> – </a:t>
            </a:r>
            <a:r>
              <a:rPr lang="ru-RU" sz="1600" dirty="0"/>
              <a:t>это мощный инструмент, который необходимо использовать.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 Best Practices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i="1" dirty="0"/>
              <a:t>С осторожностью используйте </a:t>
            </a:r>
            <a:r>
              <a:rPr lang="en-US" sz="1800" i="1" dirty="0" err="1"/>
              <a:t>System.Exit</a:t>
            </a:r>
            <a:r>
              <a:rPr lang="en-US" sz="1800" i="1" dirty="0"/>
              <a:t>(0) </a:t>
            </a:r>
            <a:r>
              <a:rPr lang="ru-RU" sz="1800" i="1" dirty="0"/>
              <a:t>с многопоточными приложениями.</a:t>
            </a:r>
          </a:p>
          <a:p>
            <a:pPr indent="355600" algn="just"/>
            <a:r>
              <a:rPr lang="ru-RU" sz="1600" dirty="0"/>
              <a:t>Нормальный способ завершения программы должен завершать работу всех используемых потоков.</a:t>
            </a:r>
          </a:p>
          <a:p>
            <a:pPr algn="just"/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 Best Practices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i="1" dirty="0"/>
              <a:t>Проверяйте аргументы методов</a:t>
            </a:r>
          </a:p>
          <a:p>
            <a:pPr indent="355600" algn="just"/>
            <a:r>
              <a:rPr lang="ru-RU" sz="1600" dirty="0"/>
              <a:t>Первые строки методов обычно проверяют корректность переданных параметров. Идея состоит в том, чтобы как можно быстрее сгенерировать сообщение об ошибке в случае неудачи. Это особенно важно для конструкторов.</a:t>
            </a:r>
          </a:p>
          <a:p>
            <a:pPr>
              <a:buFontTx/>
              <a:buChar char="-"/>
            </a:pP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Дополнительные пробелы в списке аргументов</a:t>
            </a:r>
          </a:p>
          <a:p>
            <a:pPr indent="355600" algn="just"/>
            <a:r>
              <a:rPr lang="ru-RU" sz="1600" dirty="0"/>
              <a:t>Дополнительные пробелы в списке аргументов повышают читабельность кода – как (</a:t>
            </a:r>
            <a:r>
              <a:rPr lang="en-US" sz="1600" dirty="0"/>
              <a:t>this </a:t>
            </a:r>
            <a:r>
              <a:rPr lang="ru-RU" sz="1600" dirty="0"/>
              <a:t>)</a:t>
            </a:r>
            <a:r>
              <a:rPr lang="en-US" sz="1600" dirty="0"/>
              <a:t> </a:t>
            </a:r>
            <a:r>
              <a:rPr lang="ru-RU" sz="1600" dirty="0"/>
              <a:t>вместо (</a:t>
            </a:r>
            <a:r>
              <a:rPr lang="en-US" sz="1600" dirty="0"/>
              <a:t>that</a:t>
            </a:r>
            <a:r>
              <a:rPr lang="ru-RU" sz="1600" dirty="0"/>
              <a:t>).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 Best Practices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i="1" dirty="0"/>
              <a:t>Применяйте </a:t>
            </a:r>
            <a:r>
              <a:rPr lang="en-US" sz="1800" i="1" dirty="0"/>
              <a:t>Testing Framework</a:t>
            </a:r>
          </a:p>
          <a:p>
            <a:pPr indent="355600" algn="just"/>
            <a:r>
              <a:rPr lang="ru-RU" sz="1600" dirty="0"/>
              <a:t>Используйте </a:t>
            </a:r>
            <a:r>
              <a:rPr lang="en-US" sz="1600" dirty="0"/>
              <a:t>testing framework </a:t>
            </a:r>
            <a:r>
              <a:rPr lang="ru-RU" sz="1600" dirty="0"/>
              <a:t>чтобы убедиться, что класс выполняет контракт</a:t>
            </a:r>
          </a:p>
          <a:p>
            <a:pPr>
              <a:buFontTx/>
              <a:buChar char="-"/>
            </a:pPr>
            <a:endParaRPr lang="ru-RU" sz="1800" dirty="0"/>
          </a:p>
          <a:p>
            <a:pPr>
              <a:buFontTx/>
              <a:buChar char="-"/>
            </a:pP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Используйте массивы нулевой длины вместо </a:t>
            </a:r>
            <a:r>
              <a:rPr lang="en-US" sz="1800" i="1" dirty="0"/>
              <a:t>null</a:t>
            </a:r>
            <a:endParaRPr lang="en-US" sz="1600" dirty="0"/>
          </a:p>
          <a:p>
            <a:pPr indent="355600" algn="just"/>
            <a:r>
              <a:rPr lang="ru-RU" sz="1600" dirty="0"/>
              <a:t>Когда метод возвращает массив, который может быть пустым, не следует возвращать</a:t>
            </a:r>
            <a:r>
              <a:rPr lang="en-US" sz="1600" dirty="0"/>
              <a:t> null.</a:t>
            </a:r>
            <a:r>
              <a:rPr lang="ru-RU" sz="1600" dirty="0"/>
              <a:t> Это </a:t>
            </a:r>
            <a:r>
              <a:rPr lang="ru-RU" sz="1600" dirty="0" err="1"/>
              <a:t>позволяетне</a:t>
            </a:r>
            <a:r>
              <a:rPr lang="ru-RU" sz="1600" dirty="0"/>
              <a:t> проверять возвращаемое значение на </a:t>
            </a:r>
            <a:r>
              <a:rPr lang="en-US" sz="1600" dirty="0"/>
              <a:t>null</a:t>
            </a:r>
            <a:r>
              <a:rPr lang="ru-RU" sz="1600" dirty="0"/>
              <a:t>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 Best Practices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i="1" dirty="0"/>
              <a:t>Избегайте пустых блоков </a:t>
            </a:r>
            <a:r>
              <a:rPr lang="en-US" sz="1800" i="1" dirty="0"/>
              <a:t>catch</a:t>
            </a:r>
          </a:p>
          <a:p>
            <a:pPr indent="355600" algn="just"/>
            <a:r>
              <a:rPr lang="ru-RU" sz="1600" dirty="0"/>
              <a:t>В этом случае когда происходит исключение, то ничего не происходит, и программа завершает свою работу по непонятной причине.</a:t>
            </a:r>
          </a:p>
          <a:p>
            <a:pPr>
              <a:buFontTx/>
              <a:buChar char="-"/>
            </a:pP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Применяйте оператор </a:t>
            </a:r>
            <a:r>
              <a:rPr lang="en-US" sz="1800" i="1" dirty="0"/>
              <a:t>throws</a:t>
            </a:r>
          </a:p>
          <a:p>
            <a:pPr indent="355600" algn="just"/>
            <a:r>
              <a:rPr lang="ru-RU" sz="1600" dirty="0"/>
              <a:t>Не следует использовать базовый класс исключения вместо нескольких его производных, в этом случае теряется важная информация об исключении.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 Best Practices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i="1" dirty="0"/>
              <a:t>Правильно выбирайте используемые коллекции</a:t>
            </a:r>
          </a:p>
          <a:p>
            <a:pPr indent="268288" algn="just"/>
            <a:r>
              <a:rPr lang="ru-RU" sz="1600" dirty="0"/>
              <a:t>Документация </a:t>
            </a:r>
            <a:r>
              <a:rPr lang="en-US" sz="1600" dirty="0"/>
              <a:t>Sun </a:t>
            </a:r>
            <a:r>
              <a:rPr lang="ru-RU" sz="1600" dirty="0"/>
              <a:t>определяет </a:t>
            </a:r>
            <a:r>
              <a:rPr lang="en-US" sz="1600" dirty="0" err="1"/>
              <a:t>ArrayList</a:t>
            </a:r>
            <a:r>
              <a:rPr lang="en-US" sz="1600" dirty="0"/>
              <a:t>, </a:t>
            </a:r>
            <a:r>
              <a:rPr lang="en-US" sz="1600" dirty="0" err="1"/>
              <a:t>HashMap</a:t>
            </a:r>
            <a:r>
              <a:rPr lang="en-US" sz="1600" dirty="0"/>
              <a:t> </a:t>
            </a:r>
            <a:r>
              <a:rPr lang="ru-RU" sz="1600" dirty="0"/>
              <a:t>и </a:t>
            </a:r>
            <a:r>
              <a:rPr lang="en-US" sz="1600" dirty="0" err="1"/>
              <a:t>HashSet</a:t>
            </a:r>
            <a:r>
              <a:rPr lang="en-US" sz="1600" dirty="0"/>
              <a:t> </a:t>
            </a:r>
            <a:r>
              <a:rPr lang="ru-RU" sz="1600" dirty="0"/>
              <a:t>как предпочтительные для применения. Их производительность выше.</a:t>
            </a:r>
          </a:p>
          <a:p>
            <a:pPr>
              <a:buFontTx/>
              <a:buChar char="-"/>
            </a:pP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Работайте с коллекциями без использование индексов</a:t>
            </a:r>
          </a:p>
          <a:p>
            <a:pPr indent="268288" algn="just"/>
            <a:r>
              <a:rPr lang="ru-RU" sz="1600" dirty="0"/>
              <a:t>Применяете </a:t>
            </a:r>
            <a:r>
              <a:rPr lang="en-US" sz="1600" dirty="0"/>
              <a:t>for-each </a:t>
            </a:r>
            <a:r>
              <a:rPr lang="ru-RU" sz="1600" dirty="0"/>
              <a:t>или итераторы. Индексы всегда остаются одной из главных причин ошибок.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 Best Practices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i="1" dirty="0"/>
              <a:t>Структура </a:t>
            </a:r>
            <a:r>
              <a:rPr lang="en-US" sz="1800" i="1" dirty="0"/>
              <a:t>source-</a:t>
            </a:r>
            <a:r>
              <a:rPr lang="ru-RU" sz="1800" i="1" dirty="0"/>
              <a:t>файла</a:t>
            </a:r>
          </a:p>
          <a:p>
            <a:pPr indent="355600" algn="just"/>
            <a:r>
              <a:rPr lang="en-US" sz="1600" dirty="0"/>
              <a:t>public-</a:t>
            </a:r>
            <a:r>
              <a:rPr lang="ru-RU" sz="1600" dirty="0"/>
              <a:t>класс или интерфейс всегда должен быть объявлен первым в файле.</a:t>
            </a:r>
          </a:p>
          <a:p>
            <a:pPr indent="355600" algn="just"/>
            <a:r>
              <a:rPr lang="ru-RU" sz="1600" dirty="0"/>
              <a:t>если есть ассоциированные с </a:t>
            </a:r>
            <a:r>
              <a:rPr lang="en-US" sz="1600" dirty="0"/>
              <a:t>public</a:t>
            </a:r>
            <a:r>
              <a:rPr lang="ru-RU" sz="1600" dirty="0"/>
              <a:t>- классом </a:t>
            </a:r>
            <a:r>
              <a:rPr lang="en-US" sz="1600" dirty="0"/>
              <a:t>private</a:t>
            </a:r>
            <a:r>
              <a:rPr lang="ru-RU" sz="1600" dirty="0"/>
              <a:t>-</a:t>
            </a:r>
            <a:r>
              <a:rPr lang="en-US" sz="1600" dirty="0"/>
              <a:t> </a:t>
            </a:r>
            <a:r>
              <a:rPr lang="ru-RU" sz="1600" dirty="0"/>
              <a:t>классы или интерфейсы, их можно разместить в одном файле.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 Best Practices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i="1" dirty="0"/>
              <a:t>Declarations</a:t>
            </a:r>
            <a:r>
              <a:rPr lang="ru-RU" sz="1800" i="1" dirty="0"/>
              <a:t>. Длина строк кода</a:t>
            </a:r>
          </a:p>
          <a:p>
            <a:pPr indent="452438"/>
            <a:r>
              <a:rPr lang="ru-RU" sz="1600" dirty="0"/>
              <a:t>Не используйте строки длиной более 80 символов.</a:t>
            </a:r>
          </a:p>
          <a:p>
            <a:pPr>
              <a:buFontTx/>
              <a:buChar char="-"/>
            </a:pP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Объявление переменных</a:t>
            </a:r>
          </a:p>
          <a:p>
            <a:pPr indent="452438"/>
            <a:r>
              <a:rPr lang="ru-RU" sz="1600" dirty="0"/>
              <a:t>Не присваивайте одинаковые значения нескольким переменных одним оператором.</a:t>
            </a:r>
          </a:p>
          <a:p>
            <a:pPr algn="ctr">
              <a:buNone/>
            </a:pPr>
            <a:r>
              <a:rPr lang="en-US" sz="1600" dirty="0" err="1"/>
              <a:t>fooBar.fChar</a:t>
            </a:r>
            <a:r>
              <a:rPr lang="en-US" sz="1600" dirty="0"/>
              <a:t> = </a:t>
            </a:r>
            <a:r>
              <a:rPr lang="en-US" sz="1600" dirty="0" err="1"/>
              <a:t>barFoo.lchar</a:t>
            </a:r>
            <a:r>
              <a:rPr lang="en-US" sz="1600" dirty="0"/>
              <a:t> = ‘</a:t>
            </a:r>
            <a:r>
              <a:rPr lang="en-US" sz="1600" dirty="0" err="1"/>
              <a:t>c’;c</a:t>
            </a:r>
            <a:r>
              <a:rPr lang="en-US" sz="1600" dirty="0"/>
              <a:t>// AVOID!!!</a:t>
            </a:r>
          </a:p>
          <a:p>
            <a:pPr>
              <a:buFontTx/>
              <a:buChar char="-"/>
            </a:pPr>
            <a:endParaRPr lang="en-US" sz="1800" dirty="0"/>
          </a:p>
          <a:p>
            <a:pPr marL="0" indent="0">
              <a:buNone/>
            </a:pPr>
            <a:r>
              <a:rPr lang="ru-RU" sz="1800" i="1" dirty="0"/>
              <a:t>При декларировании переменных объявляйте по одной переменной в строке кода</a:t>
            </a:r>
          </a:p>
          <a:p>
            <a:pPr indent="452438"/>
            <a:r>
              <a:rPr lang="ru-RU" sz="1600" dirty="0"/>
              <a:t>Такое объявление позволяет писать понятные комментарии.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 Best Practices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i="1" dirty="0"/>
              <a:t>Statements</a:t>
            </a:r>
            <a:r>
              <a:rPr lang="ru-RU" sz="1800" i="1" dirty="0"/>
              <a:t>. Каждая строка кода должна содержать только один оператор</a:t>
            </a:r>
            <a:r>
              <a:rPr lang="en-US" sz="1800" i="1" dirty="0"/>
              <a:t>.</a:t>
            </a:r>
            <a:endParaRPr lang="ru-RU" sz="1800" i="1" dirty="0"/>
          </a:p>
          <a:p>
            <a:pPr lvl="1">
              <a:buFont typeface="Wingdings" pitchFamily="2" charset="2"/>
              <a:buChar char="§"/>
            </a:pPr>
            <a:r>
              <a:rPr lang="en-US" sz="1600" dirty="0"/>
              <a:t>Example:</a:t>
            </a:r>
          </a:p>
          <a:p>
            <a:pPr lvl="1" indent="452438">
              <a:buNone/>
            </a:pPr>
            <a:r>
              <a:rPr lang="en-US" sz="1600" dirty="0" err="1"/>
              <a:t>argv</a:t>
            </a:r>
            <a:r>
              <a:rPr lang="en-US" sz="1600" dirty="0"/>
              <a:t>++; </a:t>
            </a:r>
            <a:r>
              <a:rPr lang="ru-RU" sz="1600" dirty="0"/>
              <a:t>// </a:t>
            </a:r>
            <a:r>
              <a:rPr lang="en-US" sz="1600" dirty="0"/>
              <a:t>Correct</a:t>
            </a:r>
          </a:p>
          <a:p>
            <a:pPr lvl="1" indent="452438">
              <a:buNone/>
            </a:pPr>
            <a:r>
              <a:rPr lang="en-US" sz="1600" dirty="0" err="1"/>
              <a:t>argc</a:t>
            </a:r>
            <a:r>
              <a:rPr lang="en-US" sz="1600" dirty="0"/>
              <a:t>-; </a:t>
            </a:r>
            <a:r>
              <a:rPr lang="ru-RU" sz="1600" dirty="0"/>
              <a:t>// </a:t>
            </a:r>
            <a:r>
              <a:rPr lang="en-US" sz="1600" dirty="0"/>
              <a:t>Correct</a:t>
            </a:r>
          </a:p>
          <a:p>
            <a:pPr lvl="1" indent="452438">
              <a:buNone/>
            </a:pPr>
            <a:r>
              <a:rPr lang="en-US" sz="1600" dirty="0" err="1"/>
              <a:t>argv</a:t>
            </a:r>
            <a:r>
              <a:rPr lang="en-US" sz="1600" dirty="0"/>
              <a:t>++; </a:t>
            </a:r>
            <a:r>
              <a:rPr lang="en-US" sz="1600" dirty="0" err="1"/>
              <a:t>argc</a:t>
            </a:r>
            <a:r>
              <a:rPr lang="en-US" sz="1600" dirty="0"/>
              <a:t>-; II AVOID!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2835109"/>
            <a:ext cx="10056440" cy="3672408"/>
          </a:xfrm>
          <a:solidFill>
            <a:srgbClr val="FFFFFF">
              <a:alpha val="56000"/>
            </a:srgbClr>
          </a:solidFill>
        </p:spPr>
        <p:txBody>
          <a:bodyPr wrap="square" numCol="1" spcCol="182880">
            <a:noAutofit/>
          </a:bodyPr>
          <a:lstStyle/>
          <a:p>
            <a:pPr marL="0" indent="0">
              <a:buNone/>
            </a:pPr>
            <a:r>
              <a:rPr lang="ru-RU" sz="1800" i="1" dirty="0"/>
              <a:t>20</a:t>
            </a:r>
            <a:r>
              <a:rPr lang="en-US" sz="1800" i="1" dirty="0"/>
              <a:t>11</a:t>
            </a:r>
            <a:r>
              <a:rPr lang="ru-RU" sz="1800" i="1" dirty="0"/>
              <a:t>, </a:t>
            </a:r>
            <a:r>
              <a:rPr lang="en-US" sz="1800" i="1" dirty="0"/>
              <a:t>7</a:t>
            </a:r>
            <a:r>
              <a:rPr lang="ru-RU" sz="1800" i="1" dirty="0"/>
              <a:t> июля </a:t>
            </a:r>
            <a:r>
              <a:rPr lang="ru-RU" sz="1800" dirty="0"/>
              <a:t>– </a:t>
            </a:r>
            <a:r>
              <a:rPr lang="ru-RU" sz="1800" b="1" dirty="0"/>
              <a:t>Java SE </a:t>
            </a:r>
            <a:r>
              <a:rPr lang="en-US" sz="1800" b="1" dirty="0"/>
              <a:t>7 </a:t>
            </a:r>
            <a:r>
              <a:rPr lang="ru-RU" sz="1800" b="1" dirty="0"/>
              <a:t>«</a:t>
            </a:r>
            <a:r>
              <a:rPr lang="en-US" sz="1800" b="1" dirty="0"/>
              <a:t>Dolphin</a:t>
            </a:r>
            <a:r>
              <a:rPr lang="ru-RU" sz="1800" b="1" dirty="0"/>
              <a:t>»</a:t>
            </a:r>
            <a:endParaRPr lang="en-US" sz="1800" b="1" dirty="0"/>
          </a:p>
          <a:p>
            <a:r>
              <a:rPr lang="en-US" sz="1800" dirty="0"/>
              <a:t>Project </a:t>
            </a:r>
            <a:r>
              <a:rPr lang="ru-RU" sz="1800" dirty="0"/>
              <a:t>«</a:t>
            </a:r>
            <a:r>
              <a:rPr lang="en-US" sz="1800" dirty="0"/>
              <a:t>Coin</a:t>
            </a:r>
            <a:r>
              <a:rPr lang="ru-RU" sz="1800" dirty="0"/>
              <a:t>»</a:t>
            </a:r>
            <a:r>
              <a:rPr lang="en-US" sz="1800" dirty="0"/>
              <a:t> ("Java Programming Language Enhancements")</a:t>
            </a:r>
            <a:endParaRPr lang="ru-RU" sz="1800" dirty="0"/>
          </a:p>
          <a:p>
            <a:pPr lvl="1"/>
            <a:r>
              <a:rPr lang="ru-RU" sz="1800" dirty="0"/>
              <a:t>«</a:t>
            </a:r>
            <a:r>
              <a:rPr lang="en-US" sz="1800" dirty="0"/>
              <a:t>try-with-</a:t>
            </a:r>
            <a:r>
              <a:rPr lang="en-US" sz="1800" dirty="0" err="1"/>
              <a:t>resourses</a:t>
            </a:r>
            <a:r>
              <a:rPr lang="ru-RU" sz="1800" dirty="0" smtClean="0"/>
              <a:t>»;</a:t>
            </a:r>
            <a:endParaRPr lang="ru-RU" sz="1800" dirty="0"/>
          </a:p>
          <a:p>
            <a:pPr lvl="1"/>
            <a:r>
              <a:rPr lang="ru-RU" sz="1800" dirty="0"/>
              <a:t>«Бриллиантовый» синтаксис</a:t>
            </a:r>
            <a:r>
              <a:rPr lang="en-US" sz="1800" dirty="0"/>
              <a:t> </a:t>
            </a:r>
            <a:r>
              <a:rPr lang="en-US" sz="1800" dirty="0" smtClean="0"/>
              <a:t>(“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</a:t>
            </a:r>
            <a:r>
              <a:rPr lang="en-US" sz="1800" dirty="0" smtClean="0"/>
              <a:t>”)</a:t>
            </a:r>
            <a:r>
              <a:rPr lang="ru-RU" sz="1800" dirty="0" smtClean="0"/>
              <a:t>;</a:t>
            </a:r>
            <a:endParaRPr lang="ru-RU" sz="1800" dirty="0"/>
          </a:p>
          <a:p>
            <a:pPr lvl="1"/>
            <a:r>
              <a:rPr lang="ru-RU" sz="1800" dirty="0" smtClean="0"/>
              <a:t>Возможность использования </a:t>
            </a:r>
            <a:r>
              <a:rPr lang="en-US" sz="1800" dirty="0" smtClean="0"/>
              <a:t>String </a:t>
            </a:r>
            <a:r>
              <a:rPr lang="ru-RU" sz="1800" dirty="0"/>
              <a:t>в</a:t>
            </a:r>
            <a:r>
              <a:rPr lang="en-US" sz="1800" dirty="0"/>
              <a:t> </a:t>
            </a:r>
            <a:r>
              <a:rPr lang="en-US" sz="1800" dirty="0" smtClean="0"/>
              <a:t>switch</a:t>
            </a:r>
            <a:r>
              <a:rPr lang="ru-RU" sz="1800" dirty="0" smtClean="0"/>
              <a:t>;</a:t>
            </a:r>
            <a:endParaRPr lang="en-US" sz="1800" dirty="0"/>
          </a:p>
          <a:p>
            <a:pPr lvl="1"/>
            <a:r>
              <a:rPr lang="ru-RU" sz="1800" dirty="0"/>
              <a:t>Отделение разрядов в числовых литералах (</a:t>
            </a:r>
            <a:r>
              <a:rPr lang="en-US" sz="1800" dirty="0"/>
              <a:t>“_”</a:t>
            </a:r>
            <a:r>
              <a:rPr lang="ru-RU" sz="1800" dirty="0" smtClean="0"/>
              <a:t>);</a:t>
            </a:r>
            <a:endParaRPr lang="ru-RU" sz="1800" dirty="0"/>
          </a:p>
          <a:p>
            <a:pPr lvl="1"/>
            <a:r>
              <a:rPr lang="ru-RU" sz="1800" dirty="0"/>
              <a:t>Объединение множественных </a:t>
            </a:r>
            <a:r>
              <a:rPr lang="en-US" sz="1800" dirty="0"/>
              <a:t>catch`</a:t>
            </a:r>
            <a:r>
              <a:rPr lang="ru-RU" sz="1800" dirty="0" smtClean="0"/>
              <a:t>ей;</a:t>
            </a:r>
            <a:endParaRPr lang="ru-RU" sz="1800" dirty="0"/>
          </a:p>
          <a:p>
            <a:r>
              <a:rPr lang="en-US" sz="1800" dirty="0"/>
              <a:t>New file I/O library</a:t>
            </a:r>
            <a:r>
              <a:rPr lang="ru-RU" sz="1800" dirty="0"/>
              <a:t>: </a:t>
            </a:r>
            <a:r>
              <a:rPr lang="en-US" sz="1800" dirty="0"/>
              <a:t>NIO 2 (JSR</a:t>
            </a:r>
            <a:r>
              <a:rPr lang="ru-RU" sz="1800" dirty="0"/>
              <a:t> </a:t>
            </a:r>
            <a:r>
              <a:rPr lang="en-US" sz="1800" dirty="0"/>
              <a:t>203</a:t>
            </a:r>
            <a:r>
              <a:rPr lang="ru-RU" sz="1800" dirty="0" smtClean="0"/>
              <a:t>);</a:t>
            </a:r>
            <a:endParaRPr lang="en-US" sz="1800" dirty="0"/>
          </a:p>
          <a:p>
            <a:r>
              <a:rPr lang="en-US" sz="1800" dirty="0"/>
              <a:t>JVM =&gt; </a:t>
            </a:r>
            <a:r>
              <a:rPr lang="ru-RU" sz="1800" dirty="0"/>
              <a:t>«</a:t>
            </a:r>
            <a:r>
              <a:rPr lang="en-US" sz="1800" b="1" dirty="0"/>
              <a:t>Da </a:t>
            </a:r>
            <a:r>
              <a:rPr lang="en-US" sz="1800" b="1" dirty="0" err="1"/>
              <a:t>Vinchi</a:t>
            </a:r>
            <a:r>
              <a:rPr lang="ru-RU" sz="1800" b="1" dirty="0"/>
              <a:t> </a:t>
            </a:r>
            <a:r>
              <a:rPr lang="en-US" sz="1800" b="1" dirty="0"/>
              <a:t>Machine</a:t>
            </a:r>
            <a:r>
              <a:rPr lang="ru-RU" sz="1800" dirty="0"/>
              <a:t>»</a:t>
            </a:r>
            <a:r>
              <a:rPr lang="en-US" sz="1800" dirty="0"/>
              <a:t> </a:t>
            </a:r>
            <a:r>
              <a:rPr lang="ru-RU" sz="1800" dirty="0"/>
              <a:t>или «</a:t>
            </a:r>
            <a:r>
              <a:rPr lang="en-US" sz="1800" b="1" dirty="0"/>
              <a:t>Multi Language Virtual Machine</a:t>
            </a:r>
            <a:r>
              <a:rPr lang="ru-RU" sz="1800" dirty="0"/>
              <a:t>» </a:t>
            </a:r>
            <a:r>
              <a:rPr lang="en-US" sz="1800" dirty="0"/>
              <a:t>(JSR </a:t>
            </a:r>
            <a:r>
              <a:rPr lang="en-US" sz="1800" dirty="0" smtClean="0"/>
              <a:t>292)</a:t>
            </a:r>
            <a:r>
              <a:rPr lang="ru-RU" sz="1800" dirty="0" smtClean="0"/>
              <a:t>;</a:t>
            </a:r>
          </a:p>
          <a:p>
            <a:r>
              <a:rPr lang="ru-RU" sz="1800" dirty="0" smtClean="0"/>
              <a:t>Инструкция байт-кода «</a:t>
            </a:r>
            <a:r>
              <a:rPr lang="ru-RU" sz="1800" b="1" dirty="0" smtClean="0"/>
              <a:t>invokedynamic</a:t>
            </a:r>
            <a:r>
              <a:rPr lang="ru-RU" sz="1800" dirty="0" smtClean="0"/>
              <a:t>» для поддержки динамических языков;</a:t>
            </a:r>
            <a:endParaRPr lang="en-US" sz="1800" dirty="0" smtClean="0"/>
          </a:p>
          <a:p>
            <a:r>
              <a:rPr lang="ru-RU" sz="1800" dirty="0" smtClean="0"/>
              <a:t>Сортировка </a:t>
            </a:r>
            <a:r>
              <a:rPr lang="ru-RU" sz="1800" dirty="0"/>
              <a:t>«</a:t>
            </a:r>
            <a:r>
              <a:rPr lang="en-US" sz="1800" b="1" dirty="0" err="1"/>
              <a:t>Timsort</a:t>
            </a:r>
            <a:r>
              <a:rPr lang="ru-RU" sz="1800" dirty="0"/>
              <a:t>» вместо «</a:t>
            </a:r>
            <a:r>
              <a:rPr lang="en-US" sz="1800" b="1" dirty="0"/>
              <a:t>Merge</a:t>
            </a:r>
            <a:r>
              <a:rPr lang="ru-RU" sz="1800" b="1" dirty="0"/>
              <a:t> </a:t>
            </a:r>
            <a:r>
              <a:rPr lang="en-US" sz="1800" b="1" dirty="0"/>
              <a:t>sort</a:t>
            </a:r>
            <a:r>
              <a:rPr lang="ru-RU" sz="1800" dirty="0" smtClean="0"/>
              <a:t>»;</a:t>
            </a:r>
            <a:endParaRPr lang="ru-RU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562600" y="6525944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01401" y="6507517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22517"/>
            <a:ext cx="1331640" cy="2012592"/>
          </a:xfrm>
          <a:prstGeom prst="rect">
            <a:avLst/>
          </a:prstGeom>
          <a:solidFill>
            <a:srgbClr val="FFFFFF">
              <a:alpha val="56078"/>
            </a:srgbClr>
          </a:solidFill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6864" y="0"/>
            <a:ext cx="12198864" cy="692696"/>
          </a:xfrm>
        </p:spPr>
        <p:txBody>
          <a:bodyPr/>
          <a:lstStyle/>
          <a:p>
            <a:r>
              <a:rPr lang="ru-RU" dirty="0"/>
              <a:t>Введение в язык Java. Базовые определения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68" y="0"/>
            <a:ext cx="2643953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</a:t>
            </a:r>
            <a:r>
              <a:rPr lang="ru-RU" dirty="0"/>
              <a:t> Соглашение об именовании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ru-RU" sz="1800" dirty="0"/>
              <a:t>Имена файлов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 dirty="0"/>
              <a:t>Customer.java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 dirty="0" err="1"/>
              <a:t>Person.class</a:t>
            </a:r>
            <a:endParaRPr lang="ru-RU" sz="1600" dirty="0"/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endParaRPr lang="en-US" sz="1600" dirty="0"/>
          </a:p>
          <a:p>
            <a:pPr marL="0" indent="0">
              <a:lnSpc>
                <a:spcPct val="80000"/>
              </a:lnSpc>
              <a:buNone/>
            </a:pPr>
            <a:r>
              <a:rPr lang="ru-RU" sz="1800" dirty="0"/>
              <a:t>Имена пакетов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 dirty="0" err="1"/>
              <a:t>java.util</a:t>
            </a:r>
            <a:endParaRPr lang="en-US" sz="1600" dirty="0"/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 dirty="0" err="1"/>
              <a:t>javax.swing</a:t>
            </a:r>
            <a:endParaRPr lang="ru-RU" sz="1600" dirty="0"/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endParaRPr lang="en-US" sz="1600" dirty="0"/>
          </a:p>
          <a:p>
            <a:pPr marL="0" indent="0">
              <a:lnSpc>
                <a:spcPct val="80000"/>
              </a:lnSpc>
              <a:buNone/>
            </a:pPr>
            <a:r>
              <a:rPr lang="ru-RU" sz="1800" dirty="0"/>
              <a:t>Имена классов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 dirty="0"/>
              <a:t>Customer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 dirty="0"/>
              <a:t>Person</a:t>
            </a:r>
          </a:p>
          <a:p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conventions.</a:t>
            </a:r>
            <a:r>
              <a:rPr lang="ru-RU" dirty="0"/>
              <a:t> Соглашение об именовании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ru-RU" sz="1800" dirty="0"/>
              <a:t>Имена свойств класса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 dirty="0" err="1"/>
              <a:t>firstName</a:t>
            </a:r>
            <a:endParaRPr lang="en-US" sz="1600" dirty="0"/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 dirty="0"/>
              <a:t>id</a:t>
            </a:r>
            <a:endParaRPr lang="ru-RU" sz="1600" dirty="0"/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endParaRPr lang="en-US" sz="1600" dirty="0"/>
          </a:p>
          <a:p>
            <a:pPr marL="0" indent="0">
              <a:lnSpc>
                <a:spcPct val="80000"/>
              </a:lnSpc>
              <a:buNone/>
            </a:pPr>
            <a:r>
              <a:rPr lang="ru-RU" sz="1800" dirty="0"/>
              <a:t>Имена методов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 dirty="0" err="1"/>
              <a:t>getName</a:t>
            </a:r>
            <a:endParaRPr lang="en-US" sz="1600" dirty="0"/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 dirty="0" err="1"/>
              <a:t>isAlive</a:t>
            </a:r>
            <a:endParaRPr lang="ru-RU" sz="1600" dirty="0"/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endParaRPr lang="en-US" sz="1600" dirty="0"/>
          </a:p>
          <a:p>
            <a:pPr marL="0" indent="0">
              <a:lnSpc>
                <a:spcPct val="80000"/>
              </a:lnSpc>
              <a:buNone/>
            </a:pPr>
            <a:r>
              <a:rPr lang="ru-RU" sz="1800" dirty="0"/>
              <a:t>Имена констант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 dirty="0"/>
              <a:t>SQUARE_SIZE</a:t>
            </a:r>
            <a:endParaRPr lang="ru-RU" sz="1600" dirty="0"/>
          </a:p>
          <a:p>
            <a:pPr>
              <a:lnSpc>
                <a:spcPct val="80000"/>
              </a:lnSpc>
            </a:pPr>
            <a:endParaRPr lang="ru-RU" sz="1800" dirty="0"/>
          </a:p>
          <a:p>
            <a:pPr>
              <a:lnSpc>
                <a:spcPct val="80000"/>
              </a:lnSpc>
              <a:buNone/>
            </a:pPr>
            <a:r>
              <a:rPr lang="ru-RU" sz="1800" dirty="0"/>
              <a:t>Также могут использоваться цифры 1..9, _, </a:t>
            </a:r>
            <a:r>
              <a:rPr lang="en-US" sz="1800" dirty="0"/>
              <a:t>$</a:t>
            </a:r>
            <a:endParaRPr lang="ru-RU" sz="1800" dirty="0"/>
          </a:p>
          <a:p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4294967295"/>
          </p:nvPr>
        </p:nvSpPr>
        <p:spPr>
          <a:xfrm>
            <a:off x="0" y="6267450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11201400" y="6248400"/>
            <a:ext cx="990600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Основание для ведения документации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sz="1800" dirty="0"/>
              <a:t>Возобновление работы над проектом после продолжительного перерыва</a:t>
            </a:r>
            <a:r>
              <a:rPr lang="en-US" sz="1800" dirty="0"/>
              <a:t>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Переход проекта от одного человека (группы) к другому человеку (группе)</a:t>
            </a:r>
            <a:r>
              <a:rPr lang="en-US" sz="1800" dirty="0"/>
              <a:t>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Опубликование проекта для </a:t>
            </a:r>
            <a:r>
              <a:rPr lang="en-US" sz="1800" dirty="0"/>
              <a:t>Open Source </a:t>
            </a:r>
            <a:r>
              <a:rPr lang="ru-RU" sz="1800" dirty="0"/>
              <a:t>сообщества</a:t>
            </a:r>
            <a:r>
              <a:rPr lang="en-US" sz="1800" dirty="0"/>
              <a:t>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Совместная работа большой группы людей над одним проектом</a:t>
            </a:r>
            <a:r>
              <a:rPr lang="en-US" sz="1800" dirty="0"/>
              <a:t>.</a:t>
            </a: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Требования к документам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Не документировать очевидные вещи (</a:t>
            </a:r>
            <a:r>
              <a:rPr lang="en-US" sz="1800" dirty="0"/>
              <a:t>setter’</a:t>
            </a:r>
            <a:r>
              <a:rPr lang="ru-RU" sz="1800" dirty="0" err="1"/>
              <a:t>ы</a:t>
            </a:r>
            <a:r>
              <a:rPr lang="ru-RU" sz="1800" dirty="0"/>
              <a:t> и </a:t>
            </a:r>
            <a:r>
              <a:rPr lang="en-US" sz="1800" dirty="0"/>
              <a:t>getter’</a:t>
            </a:r>
            <a:r>
              <a:rPr lang="ru-RU" sz="1800" dirty="0"/>
              <a:t>ы, циклы по массивам и листам, вывод логов и прочее)</a:t>
            </a:r>
            <a:r>
              <a:rPr lang="en-US" sz="1800" dirty="0"/>
              <a:t>.</a:t>
            </a: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51584" y="2132856"/>
            <a:ext cx="7704856" cy="3231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DocRequirement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/**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* Проверка: редактируема ли </a:t>
            </a:r>
            <a:r>
              <a:rPr lang="ru-RU" sz="1200" dirty="0" err="1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даннная</a:t>
            </a:r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ячейка.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* 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* </a:t>
            </a:r>
            <a:r>
              <a:rPr lang="ru-RU" sz="1200" dirty="0">
                <a:solidFill>
                  <a:srgbClr val="7F7F9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&lt;р&gt;</a:t>
            </a:r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В случае если данная ячейка редактируема </a:t>
            </a:r>
            <a:r>
              <a:rPr lang="ru-RU" sz="1200" dirty="0">
                <a:solidFill>
                  <a:srgbClr val="7F7F9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возвращается </a:t>
            </a:r>
            <a:r>
              <a:rPr lang="en-US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ru-RU" sz="1200" dirty="0">
                <a:solidFill>
                  <a:srgbClr val="7F7F9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sz="1200" dirty="0">
                <a:solidFill>
                  <a:srgbClr val="7F7F9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</a:t>
            </a:r>
            <a:r>
              <a:rPr lang="ru-RU" sz="1200" dirty="0">
                <a:solidFill>
                  <a:srgbClr val="7F7F9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* 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* </a:t>
            </a:r>
            <a:r>
              <a:rPr lang="ru-RU" sz="1200" dirty="0">
                <a:solidFill>
                  <a:srgbClr val="7F7F9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&lt;р&gt;</a:t>
            </a:r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В случае если данная ячейка не редактируема </a:t>
            </a:r>
            <a:r>
              <a:rPr lang="ru-RU" sz="1200" dirty="0">
                <a:solidFill>
                  <a:srgbClr val="7F7F9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возвращается </a:t>
            </a:r>
            <a:r>
              <a:rPr lang="en-US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ru-RU" sz="1200" dirty="0">
                <a:solidFill>
                  <a:srgbClr val="7F7F9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sz="1200" dirty="0">
                <a:solidFill>
                  <a:srgbClr val="7F7F9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</a:t>
            </a:r>
            <a:r>
              <a:rPr lang="ru-RU" sz="1200" dirty="0">
                <a:solidFill>
                  <a:srgbClr val="7F7F9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* 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* </a:t>
            </a:r>
            <a:r>
              <a:rPr lang="ru-RU" sz="1200" b="1" dirty="0">
                <a:solidFill>
                  <a:srgbClr val="7F9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en-US" sz="1200" b="1" dirty="0" err="1">
                <a:solidFill>
                  <a:srgbClr val="7F9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</a:t>
            </a:r>
            <a:r>
              <a:rPr lang="en-US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column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*            номер колонки для проверки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</a:t>
            </a:r>
            <a:r>
              <a:rPr lang="en-US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* </a:t>
            </a:r>
            <a:r>
              <a:rPr lang="en-US" sz="1200" b="1" dirty="0">
                <a:solidFill>
                  <a:srgbClr val="7F9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@return</a:t>
            </a:r>
            <a:r>
              <a:rPr lang="en-US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результат</a:t>
            </a:r>
            <a:r>
              <a:rPr lang="en-US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проверки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**/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boolean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isCellEditable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column) {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column % 2 == 0 ?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: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}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Требования к документам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Поддерживать документацию в актуальном состоянии</a:t>
            </a:r>
            <a:r>
              <a:rPr lang="en-US" sz="1800" dirty="0"/>
              <a:t>.</a:t>
            </a: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423592" y="1700808"/>
            <a:ext cx="7286676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Parsing {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/**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 Произвести </a:t>
            </a:r>
            <a:r>
              <a:rPr lang="ru-RU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парсинг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истории операций над невстроенной БД.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 </a:t>
            </a:r>
            <a:r>
              <a:rPr lang="en-US" sz="11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@throws</a:t>
            </a: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XMLConfigurationParsingException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**/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parseHistoryNotEmbeddedDB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() </a:t>
            </a: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throws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XMLConfigurationParsingException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{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/*	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InputStream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is =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Thread.currentThread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().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GetContextClassLoader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().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getResourceAsStream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("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ru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magnetosoft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/magnet/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em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cfg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/db-configuration-not-embedded.xml");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String 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configXml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= 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readStringFromStream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(is);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XmlConfigurationParserImpl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parser = new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XmlConfigurationParserlmpl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configXml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); 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IEmConfiguration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res =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parser.parse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(); 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assertNotNull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(res);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assertFalse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res.getOperationHistoryStorageConfiguration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().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isEmbedded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();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assertEquals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("HSQLDB",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res.getOperationHistoryStorageConfiguration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().</a:t>
            </a:r>
            <a:r>
              <a:rPr lang="en-US" sz="1100" dirty="0" err="1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getStorageDBType</a:t>
            </a: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());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3F7F5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*/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}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}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Требования к документам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Описывать входящие параметры, если нужно</a:t>
            </a:r>
            <a:r>
              <a:rPr lang="en-US" sz="1800" dirty="0"/>
              <a:t>.</a:t>
            </a: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176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05100" y="1844824"/>
            <a:ext cx="678180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EnterParamsDoc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{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ru-RU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/**	Создание </a:t>
            </a:r>
            <a:r>
              <a:rPr lang="ru-RU" sz="1200" dirty="0">
                <a:solidFill>
                  <a:srgbClr val="0000C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нового</a:t>
            </a:r>
            <a:r>
              <a:rPr lang="ru-RU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экземпляра ядра.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ru-RU" sz="12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</a:t>
            </a:r>
            <a:r>
              <a:rPr lang="en-US" sz="1200" b="1" dirty="0" err="1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param</a:t>
            </a:r>
            <a:r>
              <a:rPr lang="ru-RU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contextName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</a:t>
            </a:r>
            <a:r>
              <a:rPr lang="en-US" sz="12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</a:t>
            </a:r>
            <a:r>
              <a:rPr lang="en-US" sz="1200" b="1" dirty="0" err="1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param</a:t>
            </a: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objectRelationManager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2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</a:t>
            </a:r>
            <a:r>
              <a:rPr lang="en-US" sz="1200" b="1" dirty="0" err="1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param</a:t>
            </a: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xmlObjectPersister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2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</a:t>
            </a:r>
            <a:r>
              <a:rPr lang="en-US" sz="1200" b="1" dirty="0" err="1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param</a:t>
            </a: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ohm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2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</a:t>
            </a:r>
            <a:r>
              <a:rPr lang="en-US" sz="1200" b="1" dirty="0" err="1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param</a:t>
            </a: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snm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2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</a:t>
            </a:r>
            <a:r>
              <a:rPr lang="en-US" sz="1200" b="1" dirty="0" err="1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param</a:t>
            </a: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initializationLatch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en-US" sz="12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@return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*/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EmEngine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newlnstance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(String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contextName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,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IXmlObjectRelationManager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objectRelationManager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,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IXmlObjectPersister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xmlObjectPersister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OperationHistoryManager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ohm,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ISearchNotificationManager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snm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CountDownLatch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initializationLatch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 {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...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}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}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Синтаксис </a:t>
            </a:r>
            <a:r>
              <a:rPr lang="en-US" dirty="0" err="1"/>
              <a:t>javadoc</a:t>
            </a:r>
            <a:r>
              <a:rPr lang="en-US" dirty="0"/>
              <a:t>-</a:t>
            </a:r>
            <a:r>
              <a:rPr lang="ru-RU" dirty="0"/>
              <a:t>комментария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Обыкновенный комментарий</a:t>
            </a:r>
            <a:r>
              <a:rPr lang="en-US" sz="1800" dirty="0"/>
              <a:t>.</a:t>
            </a:r>
            <a:endParaRPr lang="ru-RU" sz="1800" dirty="0"/>
          </a:p>
          <a:p>
            <a:pPr lvl="1">
              <a:buFont typeface="Wingdings" pitchFamily="2" charset="2"/>
              <a:buNone/>
            </a:pPr>
            <a:endParaRPr lang="ru-RU" sz="1800" dirty="0">
              <a:solidFill>
                <a:srgbClr val="0000CC"/>
              </a:solidFill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/* Calculates the factorial */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1800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factorial(</a:t>
            </a:r>
            <a:r>
              <a:rPr lang="en-US" sz="1800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x) {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...</a:t>
            </a:r>
            <a:endParaRPr lang="ru-RU" sz="18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 err="1"/>
              <a:t>Javadoc</a:t>
            </a:r>
            <a:r>
              <a:rPr lang="en-US" sz="1800" dirty="0"/>
              <a:t>-</a:t>
            </a:r>
            <a:r>
              <a:rPr lang="ru-RU" sz="1800" dirty="0"/>
              <a:t>комментарий (он может включать в себя </a:t>
            </a:r>
            <a:r>
              <a:rPr lang="en-US" sz="1800" dirty="0"/>
              <a:t>HTML </a:t>
            </a:r>
            <a:r>
              <a:rPr lang="ru-RU" sz="1800" dirty="0"/>
              <a:t>тэги и специальные </a:t>
            </a:r>
            <a:r>
              <a:rPr lang="en-US" sz="1800" dirty="0" err="1"/>
              <a:t>javadoc</a:t>
            </a:r>
            <a:r>
              <a:rPr lang="en-US" sz="1800" dirty="0"/>
              <a:t> </a:t>
            </a:r>
            <a:r>
              <a:rPr lang="ru-RU" sz="1800" dirty="0"/>
              <a:t>тэги, которые позволяют включать дополнительную информацию и ссылки)</a:t>
            </a:r>
            <a:r>
              <a:rPr lang="en-US" sz="1800" dirty="0"/>
              <a:t>.</a:t>
            </a:r>
            <a:endParaRPr lang="ru-RU" sz="1800" dirty="0"/>
          </a:p>
          <a:p>
            <a:pPr lvl="1">
              <a:buFont typeface="Wingdings" pitchFamily="2" charset="2"/>
              <a:buNone/>
            </a:pPr>
            <a:endParaRPr lang="ru-RU" sz="1800" dirty="0">
              <a:solidFill>
                <a:srgbClr val="0000CC"/>
              </a:solidFill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1800" dirty="0">
                <a:solidFill>
                  <a:srgbClr val="3F5FB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/** Calculates the factorial */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factorial(</a:t>
            </a:r>
            <a:r>
              <a:rPr lang="en-US" sz="1800" b="1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x) {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...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Структура </a:t>
            </a:r>
            <a:r>
              <a:rPr lang="en-US" dirty="0" err="1"/>
              <a:t>javadoc</a:t>
            </a:r>
            <a:r>
              <a:rPr lang="en-US" dirty="0"/>
              <a:t>-</a:t>
            </a:r>
            <a:r>
              <a:rPr lang="ru-RU" dirty="0"/>
              <a:t>комментария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sz="1800" dirty="0"/>
              <a:t>Структура каждого </a:t>
            </a:r>
            <a:r>
              <a:rPr lang="en-US" sz="1800" dirty="0" err="1"/>
              <a:t>javadoc</a:t>
            </a:r>
            <a:r>
              <a:rPr lang="ru-RU" sz="1800" dirty="0"/>
              <a:t>-комментария такова:</a:t>
            </a:r>
          </a:p>
          <a:p>
            <a:pPr algn="just"/>
            <a:endParaRPr lang="ru-RU" sz="1800" dirty="0"/>
          </a:p>
          <a:p>
            <a:pPr indent="355600" algn="just"/>
            <a:r>
              <a:rPr lang="ru-RU" sz="1600" dirty="0"/>
              <a:t>первая строчка, которая попадает в краткое описание класса (отделяется точкой и пустой строкой)</a:t>
            </a:r>
            <a:r>
              <a:rPr lang="en-US" sz="1600" dirty="0"/>
              <a:t>;</a:t>
            </a:r>
            <a:endParaRPr lang="ru-RU" sz="1600" dirty="0"/>
          </a:p>
          <a:p>
            <a:pPr indent="355600" algn="just"/>
            <a:r>
              <a:rPr lang="ru-RU" sz="1600" dirty="0"/>
              <a:t>основной текст, который вместе с </a:t>
            </a:r>
            <a:r>
              <a:rPr lang="en-US" sz="1600" dirty="0"/>
              <a:t>HTML </a:t>
            </a:r>
            <a:r>
              <a:rPr lang="ru-RU" sz="1600" dirty="0"/>
              <a:t>тэгами копируется в основную документацию</a:t>
            </a:r>
            <a:r>
              <a:rPr lang="en-US" sz="1600" dirty="0"/>
              <a:t>;</a:t>
            </a:r>
            <a:endParaRPr lang="ru-RU" sz="1600" dirty="0"/>
          </a:p>
          <a:p>
            <a:pPr indent="355600" algn="just"/>
            <a:r>
              <a:rPr lang="ru-RU" sz="1600" dirty="0"/>
              <a:t>входящие параметры (если есть)</a:t>
            </a:r>
            <a:r>
              <a:rPr lang="en-US" sz="1600" dirty="0"/>
              <a:t>;</a:t>
            </a:r>
            <a:endParaRPr lang="ru-RU" sz="1600" dirty="0"/>
          </a:p>
          <a:p>
            <a:pPr indent="355600" algn="just"/>
            <a:r>
              <a:rPr lang="ru-RU" sz="1600" dirty="0"/>
              <a:t>выбрасываемые исключения (если есть)</a:t>
            </a:r>
            <a:r>
              <a:rPr lang="en-US" sz="1600" dirty="0"/>
              <a:t>;</a:t>
            </a:r>
            <a:endParaRPr lang="ru-RU" sz="1600" dirty="0"/>
          </a:p>
          <a:p>
            <a:pPr indent="355600" algn="just"/>
            <a:r>
              <a:rPr lang="ru-RU" sz="1600" dirty="0"/>
              <a:t>возвращаемое значение (если есть)</a:t>
            </a:r>
            <a:r>
              <a:rPr lang="en-US" sz="1600" dirty="0"/>
              <a:t>;</a:t>
            </a:r>
            <a:endParaRPr lang="ru-RU" sz="1600" dirty="0"/>
          </a:p>
          <a:p>
            <a:pPr indent="355600" algn="just"/>
            <a:r>
              <a:rPr lang="ru-RU" sz="1600" dirty="0"/>
              <a:t>служебные </a:t>
            </a:r>
            <a:r>
              <a:rPr lang="en-US" sz="1600" dirty="0" err="1"/>
              <a:t>javadoc</a:t>
            </a:r>
            <a:r>
              <a:rPr lang="en-US" sz="1600" dirty="0"/>
              <a:t>-</a:t>
            </a:r>
            <a:r>
              <a:rPr lang="ru-RU" sz="1600" dirty="0"/>
              <a:t>тэги</a:t>
            </a:r>
            <a:r>
              <a:rPr lang="en-US" sz="1600" dirty="0"/>
              <a:t>.</a:t>
            </a:r>
            <a:endParaRPr lang="ru-RU" sz="16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Структура </a:t>
            </a:r>
            <a:r>
              <a:rPr lang="en-US" dirty="0" err="1"/>
              <a:t>javadoc</a:t>
            </a:r>
            <a:r>
              <a:rPr lang="en-US" dirty="0"/>
              <a:t>-</a:t>
            </a:r>
            <a:r>
              <a:rPr lang="ru-RU" dirty="0"/>
              <a:t>комментария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179</a:t>
            </a:fld>
            <a:endParaRPr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678599"/>
            <a:ext cx="9753600" cy="388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2.bp.blogspot.com/-6VOclHLsn8U/UWMiLE5aa0I/AAAAAAAAAEU/WQTM0-l_MxA/s1600/Lamb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219094"/>
            <a:ext cx="47525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601816" y="6534873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40617" y="6516446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9376" y="2883616"/>
            <a:ext cx="6192688" cy="30285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66813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Arial" pitchFamily="34" charset="0"/>
              <a:buChar char="›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11313" indent="-280988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―"/>
              <a:tabLst>
                <a:tab pos="1611313" algn="l"/>
              </a:tabLs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796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Tx/>
              <a:buNone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2014, 18 марта – </a:t>
            </a:r>
            <a:r>
              <a:rPr lang="en-US" sz="1800" b="1" dirty="0"/>
              <a:t>Java SE 8</a:t>
            </a:r>
          </a:p>
          <a:p>
            <a:pPr>
              <a:buClr>
                <a:schemeClr val="accent3"/>
              </a:buClr>
            </a:pPr>
            <a:r>
              <a:rPr lang="en-US" sz="1800" dirty="0" smtClean="0"/>
              <a:t>Project “Lambda”</a:t>
            </a:r>
            <a:r>
              <a:rPr lang="ru-RU" sz="1800" dirty="0" smtClean="0"/>
              <a:t> (</a:t>
            </a:r>
            <a:r>
              <a:rPr lang="en-US" sz="1800" dirty="0" smtClean="0"/>
              <a:t>JSR 335</a:t>
            </a:r>
            <a:r>
              <a:rPr lang="ru-RU" sz="1800" dirty="0" smtClean="0"/>
              <a:t>)</a:t>
            </a:r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800" dirty="0" smtClean="0"/>
              <a:t>Optional</a:t>
            </a:r>
            <a:endParaRPr lang="ru-RU" sz="1800" dirty="0" smtClean="0"/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800" dirty="0" smtClean="0"/>
              <a:t>Stream API</a:t>
            </a:r>
            <a:endParaRPr lang="ru-RU" sz="1800" dirty="0" smtClean="0"/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800" dirty="0" err="1" smtClean="0"/>
              <a:t>CompletableFuture</a:t>
            </a:r>
            <a:endParaRPr lang="en-US" sz="1800" dirty="0" smtClean="0"/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1800" dirty="0" smtClean="0"/>
              <a:t>Default interface methods</a:t>
            </a:r>
          </a:p>
          <a:p>
            <a:pPr>
              <a:buClr>
                <a:schemeClr val="accent3"/>
              </a:buClr>
            </a:pPr>
            <a:r>
              <a:rPr lang="en-US" sz="1800" dirty="0" smtClean="0"/>
              <a:t>Date </a:t>
            </a:r>
            <a:r>
              <a:rPr lang="en-US" sz="1800" dirty="0"/>
              <a:t>and Time API (JSR </a:t>
            </a:r>
            <a:r>
              <a:rPr lang="en-US" sz="1800" dirty="0" smtClean="0"/>
              <a:t>310)</a:t>
            </a:r>
            <a:endParaRPr lang="ru-RU" sz="1800" dirty="0"/>
          </a:p>
          <a:p>
            <a:pPr>
              <a:buClr>
                <a:schemeClr val="accent3"/>
              </a:buClr>
            </a:pPr>
            <a:r>
              <a:rPr lang="en-US" sz="1800" dirty="0"/>
              <a:t>Repeatable annotations</a:t>
            </a:r>
            <a:r>
              <a:rPr lang="ru-RU" sz="1800" dirty="0"/>
              <a:t> (</a:t>
            </a:r>
            <a:r>
              <a:rPr lang="en-US" sz="1800" dirty="0"/>
              <a:t>JSR </a:t>
            </a:r>
            <a:r>
              <a:rPr lang="en-US" sz="1800" dirty="0" smtClean="0"/>
              <a:t>337</a:t>
            </a:r>
            <a:r>
              <a:rPr lang="ru-RU" sz="1800" dirty="0" smtClean="0"/>
              <a:t>)</a:t>
            </a:r>
            <a:endParaRPr lang="en-US" sz="1800" dirty="0"/>
          </a:p>
          <a:p>
            <a:pPr>
              <a:buClr>
                <a:schemeClr val="accent3"/>
              </a:buClr>
            </a:pPr>
            <a:r>
              <a:rPr lang="en-US" sz="1800" dirty="0" smtClean="0"/>
              <a:t>Remove </a:t>
            </a:r>
            <a:r>
              <a:rPr lang="en-US" sz="1800" dirty="0"/>
              <a:t>the </a:t>
            </a:r>
            <a:r>
              <a:rPr lang="ru-RU" sz="1800" dirty="0"/>
              <a:t>«</a:t>
            </a:r>
            <a:r>
              <a:rPr lang="en-US" sz="1800" dirty="0"/>
              <a:t>permanent </a:t>
            </a:r>
            <a:r>
              <a:rPr lang="en-US" sz="1800" dirty="0" smtClean="0"/>
              <a:t>generation</a:t>
            </a:r>
            <a:r>
              <a:rPr lang="ru-RU" sz="1800" dirty="0" smtClean="0"/>
              <a:t>»</a:t>
            </a:r>
            <a:endParaRPr lang="ru-RU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834853"/>
            <a:ext cx="1583080" cy="201842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6864" y="0"/>
            <a:ext cx="12198864" cy="692696"/>
          </a:xfrm>
        </p:spPr>
        <p:txBody>
          <a:bodyPr/>
          <a:lstStyle/>
          <a:p>
            <a:r>
              <a:rPr lang="ru-RU" dirty="0"/>
              <a:t>Введение в язык Java. Базовые определения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68" y="0"/>
            <a:ext cx="2643953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5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Типы тегов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b="1" dirty="0"/>
              <a:t>Блочные теги</a:t>
            </a:r>
            <a:endParaRPr lang="en-US" sz="1800" b="1" dirty="0"/>
          </a:p>
          <a:p>
            <a:pPr lvl="1">
              <a:buFont typeface="Wingdings" pitchFamily="2" charset="2"/>
              <a:buChar char="§"/>
            </a:pPr>
            <a:r>
              <a:rPr lang="ru-RU" sz="1600" dirty="0"/>
              <a:t>Начинается с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@tag </a:t>
            </a:r>
            <a:r>
              <a:rPr lang="ru-RU" sz="1600" dirty="0"/>
              <a:t>и оканчивается с началом следующего тега</a:t>
            </a:r>
            <a:r>
              <a:rPr lang="en-US" sz="1600" dirty="0"/>
              <a:t>.</a:t>
            </a:r>
            <a:endParaRPr lang="ru-RU" sz="1600" dirty="0"/>
          </a:p>
          <a:p>
            <a:pPr marL="457200" lvl="1" indent="0">
              <a:buNone/>
            </a:pPr>
            <a:r>
              <a:rPr lang="ru-RU" sz="1600" i="1" dirty="0"/>
              <a:t>Пример:</a:t>
            </a:r>
          </a:p>
          <a:p>
            <a:pPr lvl="2"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param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x a value</a:t>
            </a:r>
            <a:endParaRPr lang="ru-RU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ru-RU" sz="1800" dirty="0"/>
          </a:p>
          <a:p>
            <a:r>
              <a:rPr lang="ru-RU" sz="1800" b="1" dirty="0"/>
              <a:t>Строчные теги</a:t>
            </a:r>
          </a:p>
          <a:p>
            <a:pPr lvl="1">
              <a:buFont typeface="Wingdings" pitchFamily="2" charset="2"/>
              <a:buChar char="§"/>
            </a:pPr>
            <a:r>
              <a:rPr lang="ru-RU" sz="1600" dirty="0"/>
              <a:t>Ограничены фигурными скобками</a:t>
            </a:r>
            <a:r>
              <a:rPr lang="en-US" sz="16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ru-RU" sz="1600" dirty="0"/>
              <a:t>Могут встречаться в теле других тегов</a:t>
            </a:r>
            <a:r>
              <a:rPr lang="en-US" sz="1600" dirty="0"/>
              <a:t>.</a:t>
            </a:r>
          </a:p>
          <a:p>
            <a:pPr marL="457200" lvl="1" indent="0">
              <a:buNone/>
            </a:pPr>
            <a:r>
              <a:rPr lang="ru-RU" sz="1600" i="1" dirty="0"/>
              <a:t>Пример: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Use a {@link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java.lang.Math#log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} for positive numbers.</a:t>
            </a:r>
            <a:endParaRPr lang="ru-RU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Тег </a:t>
            </a:r>
            <a:r>
              <a:rPr lang="en-US" dirty="0"/>
              <a:t>@</a:t>
            </a:r>
            <a:r>
              <a:rPr lang="en-US" dirty="0" err="1"/>
              <a:t>param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Описывает параметров методов и конструкторов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param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имя параметра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описание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1800" i="1" dirty="0"/>
              <a:t>Пример:</a:t>
            </a:r>
            <a:endParaRPr lang="en-US" sz="1800" i="1" dirty="0"/>
          </a:p>
          <a:p>
            <a:pPr lvl="1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param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x a value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Тег </a:t>
            </a:r>
            <a:r>
              <a:rPr lang="en-US" dirty="0"/>
              <a:t>@return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Описывает возвращаемое значение метода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@return 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описание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1800" i="1" dirty="0"/>
              <a:t>Пример:</a:t>
            </a:r>
            <a:endParaRPr lang="en-US" sz="1800" i="1" dirty="0"/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@return the factorial of &lt;code&gt;x&lt;/code&gt;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Тег </a:t>
            </a:r>
            <a:r>
              <a:rPr lang="en-US" dirty="0"/>
              <a:t>@throws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Описывает исключения, генерируемые методом/конструктором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@throws 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класс исключения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 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описание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1800" i="1" dirty="0"/>
              <a:t>Пример:</a:t>
            </a:r>
            <a:endParaRPr lang="en-US" sz="1800" i="1" dirty="0"/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@throws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IllegalArgumentException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if &lt;code&gt;x&lt;/code&gt; is less than zero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Тэг </a:t>
            </a:r>
            <a:r>
              <a:rPr lang="en-US" dirty="0"/>
              <a:t>@see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Ссылка на дополнительную информацию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@see &lt;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</a:rPr>
              <a:t>имя класса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@see [&lt;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</a:rPr>
              <a:t>имя класса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&gt;]#&lt;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</a:rPr>
              <a:t>имя члена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@see "&lt;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Текст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ссылки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&gt;"</a:t>
            </a:r>
            <a:endParaRPr lang="ru-RU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1800" i="1" dirty="0"/>
              <a:t>Примеры:</a:t>
            </a:r>
            <a:endParaRPr lang="en-US" sz="1800" i="1" dirty="0"/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@see Math#log10</a:t>
            </a:r>
            <a:endParaRPr lang="ru-RU" sz="16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@see "The Java Programming language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Specifiecation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, p. 142"</a:t>
            </a:r>
            <a:endParaRPr lang="ru-RU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Тэг </a:t>
            </a:r>
            <a:r>
              <a:rPr lang="en-US" dirty="0"/>
              <a:t>@version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Текущая версия класса/пакета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@version 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описание версии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1800" i="1" dirty="0"/>
              <a:t>Пример:</a:t>
            </a:r>
            <a:endParaRPr lang="en-US" sz="1800" i="1" dirty="0"/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@version 5.0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Тег </a:t>
            </a:r>
            <a:r>
              <a:rPr lang="en-US" dirty="0"/>
              <a:t>@since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Версия в которой была добавлена описываемая сущность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@since 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описание версии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1800" i="1" dirty="0"/>
              <a:t>Пример:</a:t>
            </a:r>
            <a:endParaRPr lang="en-US" sz="1800" i="1" dirty="0"/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@since 5.0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Тэг </a:t>
            </a:r>
            <a:r>
              <a:rPr lang="en-US" dirty="0"/>
              <a:t>@deprecated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Помечает возможности, которые не следует использовать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@deprecated 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комментарий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1800" i="1" dirty="0"/>
              <a:t>Пример:</a:t>
            </a:r>
            <a:endParaRPr lang="en-US" sz="1800" i="1" dirty="0"/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@deprecated replaced by {@link #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setVisible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Тэг </a:t>
            </a:r>
            <a:r>
              <a:rPr lang="en-US" dirty="0"/>
              <a:t>@author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Описывает автора класса/пакета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@author 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имя автора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1800" i="1" dirty="0"/>
              <a:t>Пример:</a:t>
            </a:r>
            <a:endParaRPr lang="en-US" sz="1800" i="1" dirty="0"/>
          </a:p>
          <a:p>
            <a:pPr lvl="1">
              <a:buFont typeface="Wingdings" pitchFamily="2" charset="2"/>
              <a:buNone/>
            </a:pPr>
            <a:r>
              <a:rPr lang="sv-SE" sz="1800" dirty="0">
                <a:solidFill>
                  <a:schemeClr val="accent1">
                    <a:lumMod val="75000"/>
                  </a:schemeClr>
                </a:solidFill>
              </a:rPr>
              <a:t>@author  Josh Bloch</a:t>
            </a:r>
          </a:p>
          <a:p>
            <a:pPr lvl="1">
              <a:buFont typeface="Wingdings" pitchFamily="2" charset="2"/>
              <a:buNone/>
            </a:pPr>
            <a:r>
              <a:rPr lang="sv-SE" sz="1800" dirty="0">
                <a:solidFill>
                  <a:schemeClr val="accent1">
                    <a:lumMod val="75000"/>
                  </a:schemeClr>
                </a:solidFill>
              </a:rPr>
              <a:t>@author  Neal Gafter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Тэг </a:t>
            </a:r>
            <a:r>
              <a:rPr lang="en-US" dirty="0"/>
              <a:t>{@link}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Ссылка на другую сущность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{@link 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класс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член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текст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&gt;}</a:t>
            </a:r>
          </a:p>
          <a:p>
            <a:pPr marL="0" indent="0">
              <a:buNone/>
            </a:pPr>
            <a:r>
              <a:rPr lang="ru-RU" sz="1800" i="1" dirty="0"/>
              <a:t>Примеры:</a:t>
            </a:r>
            <a:endParaRPr lang="en-US" sz="1800" i="1" dirty="0"/>
          </a:p>
          <a:p>
            <a:pPr lvl="1">
              <a:buNone/>
            </a:pPr>
            <a:r>
              <a:rPr lang="sv-SE" sz="1800" dirty="0">
                <a:solidFill>
                  <a:schemeClr val="accent1">
                    <a:lumMod val="75000"/>
                  </a:schemeClr>
                </a:solidFill>
              </a:rPr>
              <a:t>{@link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java.lang.Math#Log10 Decimal Logarithm}</a:t>
            </a:r>
          </a:p>
          <a:p>
            <a:pPr lvl="1">
              <a:buNone/>
            </a:pPr>
            <a:r>
              <a:rPr lang="sv-SE" sz="1800" dirty="0">
                <a:solidFill>
                  <a:schemeClr val="accent1">
                    <a:lumMod val="75000"/>
                  </a:schemeClr>
                </a:solidFill>
              </a:rPr>
              <a:t>{@link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Math}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None/>
            </a:pPr>
            <a:r>
              <a:rPr lang="sv-SE" sz="1800" dirty="0">
                <a:solidFill>
                  <a:schemeClr val="accent1">
                    <a:lumMod val="75000"/>
                  </a:schemeClr>
                </a:solidFill>
              </a:rPr>
              <a:t>{@link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Math#Log10}</a:t>
            </a:r>
          </a:p>
          <a:p>
            <a:pPr lvl="1">
              <a:buNone/>
            </a:pPr>
            <a:r>
              <a:rPr lang="sv-SE" sz="1800" dirty="0">
                <a:solidFill>
                  <a:schemeClr val="accent1">
                    <a:lumMod val="75000"/>
                  </a:schemeClr>
                </a:solidFill>
              </a:rPr>
              <a:t>{@link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#factorial() calculates factorial}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519936" y="6543771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158737" y="6525344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7771" y="3557785"/>
            <a:ext cx="5928269" cy="236372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>
            <a:lvl1pPr marL="2857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66813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Arial" pitchFamily="34" charset="0"/>
              <a:buChar char="›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11313" indent="-280988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―"/>
              <a:tabLst>
                <a:tab pos="1611313" algn="l"/>
              </a:tabLs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796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Tx/>
              <a:buNone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2017, </a:t>
            </a:r>
            <a:r>
              <a:rPr lang="en-US" sz="1800" i="1" dirty="0" smtClean="0"/>
              <a:t>21 </a:t>
            </a:r>
            <a:r>
              <a:rPr lang="ru-RU" sz="1800" i="1" dirty="0" smtClean="0"/>
              <a:t>сентября</a:t>
            </a:r>
            <a:r>
              <a:rPr lang="ru-RU" sz="1800" dirty="0" smtClean="0"/>
              <a:t> </a:t>
            </a:r>
            <a:r>
              <a:rPr lang="ru-RU" sz="1800" dirty="0"/>
              <a:t>– </a:t>
            </a:r>
            <a:r>
              <a:rPr lang="en-US" sz="1800" b="1" dirty="0"/>
              <a:t>Java SE 9</a:t>
            </a:r>
          </a:p>
          <a:p>
            <a:r>
              <a:rPr lang="en-US" sz="1800" dirty="0"/>
              <a:t>Project </a:t>
            </a:r>
            <a:r>
              <a:rPr lang="ru-RU" sz="1800" dirty="0"/>
              <a:t>«</a:t>
            </a:r>
            <a:r>
              <a:rPr lang="en-US" sz="1800" dirty="0"/>
              <a:t>Jigsaw</a:t>
            </a:r>
            <a:r>
              <a:rPr lang="ru-RU" sz="1800" dirty="0"/>
              <a:t>» (</a:t>
            </a:r>
            <a:r>
              <a:rPr lang="en-US" sz="1800" dirty="0"/>
              <a:t>JSR </a:t>
            </a:r>
            <a:r>
              <a:rPr lang="en-US" sz="1800" dirty="0" smtClean="0"/>
              <a:t>376</a:t>
            </a:r>
            <a:r>
              <a:rPr lang="ru-RU" sz="1800" dirty="0" smtClean="0"/>
              <a:t>)</a:t>
            </a:r>
            <a:endParaRPr lang="en-US" sz="1800" dirty="0"/>
          </a:p>
          <a:p>
            <a:r>
              <a:rPr lang="en-US" sz="1800" dirty="0" err="1" smtClean="0"/>
              <a:t>VarHandlers</a:t>
            </a:r>
            <a:r>
              <a:rPr lang="ru-RU" sz="1800" dirty="0" smtClean="0"/>
              <a:t> (замена </a:t>
            </a:r>
            <a:r>
              <a:rPr lang="en-US" sz="1800" dirty="0" smtClean="0"/>
              <a:t>Unsafe)</a:t>
            </a:r>
            <a:endParaRPr lang="en-US" sz="1800" dirty="0"/>
          </a:p>
          <a:p>
            <a:r>
              <a:rPr lang="en-US" sz="1800" dirty="0"/>
              <a:t>1-byte string characters (when possible)</a:t>
            </a:r>
          </a:p>
          <a:p>
            <a:r>
              <a:rPr lang="en-US" sz="1800" dirty="0"/>
              <a:t>HTTP/2 Client </a:t>
            </a:r>
            <a:endParaRPr lang="ru-RU" sz="1800" dirty="0" smtClean="0"/>
          </a:p>
          <a:p>
            <a:r>
              <a:rPr lang="en-US" sz="1800" dirty="0" err="1" smtClean="0"/>
              <a:t>JShell</a:t>
            </a:r>
            <a:r>
              <a:rPr lang="en-US" sz="1800" dirty="0" smtClean="0"/>
              <a:t> </a:t>
            </a:r>
            <a:r>
              <a:rPr lang="en-US" sz="1800" dirty="0"/>
              <a:t>– Java REPL (JSR 222)</a:t>
            </a:r>
          </a:p>
          <a:p>
            <a:r>
              <a:rPr lang="en-US" sz="1800" dirty="0" smtClean="0"/>
              <a:t>G1 </a:t>
            </a:r>
            <a:r>
              <a:rPr lang="ru-RU" sz="1800" dirty="0" smtClean="0"/>
              <a:t>- сборщик </a:t>
            </a:r>
            <a:r>
              <a:rPr lang="ru-RU" sz="1800" dirty="0"/>
              <a:t>мусора по</a:t>
            </a:r>
            <a:r>
              <a:rPr lang="en-US" sz="1800" dirty="0"/>
              <a:t> </a:t>
            </a:r>
            <a:r>
              <a:rPr lang="ru-RU" sz="1800" dirty="0"/>
              <a:t>умолчанию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5" y="1402472"/>
            <a:ext cx="2037166" cy="2155313"/>
          </a:xfrm>
          <a:prstGeom prst="rect">
            <a:avLst/>
          </a:prstGeom>
          <a:solidFill>
            <a:srgbClr val="FFFFFF">
              <a:alpha val="56078"/>
            </a:srgbClr>
          </a:solidFill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-6864" y="0"/>
            <a:ext cx="12198864" cy="692696"/>
          </a:xfrm>
        </p:spPr>
        <p:txBody>
          <a:bodyPr/>
          <a:lstStyle/>
          <a:p>
            <a:r>
              <a:rPr lang="ru-RU" dirty="0"/>
              <a:t>Введение в язык Java. Базовые определения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68" y="0"/>
            <a:ext cx="2643953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Тэг </a:t>
            </a:r>
            <a:r>
              <a:rPr lang="en-US" dirty="0"/>
              <a:t>{@</a:t>
            </a:r>
            <a:r>
              <a:rPr lang="en-US" dirty="0" err="1"/>
              <a:t>docRoot</a:t>
            </a:r>
            <a:r>
              <a:rPr lang="en-US" dirty="0"/>
              <a:t>}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Заменяется на ссылку на корень документации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{@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docRoot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ru-RU" sz="1800" i="1" dirty="0"/>
              <a:t>Пример:</a:t>
            </a:r>
            <a:endParaRPr lang="en-US" sz="1800" i="1" dirty="0"/>
          </a:p>
          <a:p>
            <a:pPr lvl="1">
              <a:buFont typeface="Wingdings" pitchFamily="2" charset="2"/>
              <a:buNone/>
            </a:pP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</a:rPr>
              <a:t>href=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"{@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</a:rPr>
              <a:t>docRoot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}/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</a:rPr>
              <a:t>copyright.html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"&gt;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</a:rPr>
              <a:t>Copyright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&lt;/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Тэг </a:t>
            </a:r>
            <a:r>
              <a:rPr lang="en-US" dirty="0"/>
              <a:t>{@value}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Заменяется на значение поля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Font typeface="Wingdings" pitchFamily="2" charset="2"/>
              <a:buNone/>
            </a:pP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{@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имя класса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#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имя поля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1800" i="1" dirty="0"/>
              <a:t>Пример:</a:t>
            </a:r>
            <a:endParaRPr lang="en-US" sz="1800" i="1" dirty="0"/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Default value is {@value #DEFAULT_TIME}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Тэг </a:t>
            </a:r>
            <a:r>
              <a:rPr lang="en-US" dirty="0"/>
              <a:t>{@code}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Предназначен для вставки фрагментов кода</a:t>
            </a:r>
            <a:r>
              <a:rPr lang="en-US" sz="1800" dirty="0"/>
              <a:t>.</a:t>
            </a:r>
          </a:p>
          <a:p>
            <a:r>
              <a:rPr lang="ru-RU" sz="1800" dirty="0"/>
              <a:t>Внутри тэга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n-US" sz="1800" dirty="0"/>
              <a:t> </a:t>
            </a:r>
            <a:r>
              <a:rPr lang="ru-RU" sz="1800" dirty="0"/>
              <a:t>не распознается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i="1" dirty="0"/>
              <a:t>Синтаксис:</a:t>
            </a:r>
          </a:p>
          <a:p>
            <a:pPr lvl="1">
              <a:buFont typeface="Wingdings" pitchFamily="2" charset="2"/>
              <a:buNone/>
            </a:pP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{@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code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код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} 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ru-RU" sz="1800" i="1" dirty="0"/>
              <a:t>Пример:</a:t>
            </a:r>
            <a:endParaRPr lang="en-US" sz="1800" i="1" dirty="0"/>
          </a:p>
          <a:p>
            <a:pPr lvl="1">
              <a:buFont typeface="Wingdings" pitchFamily="2" charset="2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Is equivalent of {@code Math.max(a, b)}.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Описание пакета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sz="1800" dirty="0"/>
              <a:t>Есть возможность применять комментарии для пакетов. Для этого необходимо поместить файл </a:t>
            </a:r>
            <a:r>
              <a:rPr lang="en-US" sz="1800" dirty="0"/>
              <a:t>package.html </a:t>
            </a:r>
            <a:r>
              <a:rPr lang="ru-RU" sz="1800" dirty="0"/>
              <a:t>в пакет с исходными текстами.</a:t>
            </a:r>
          </a:p>
          <a:p>
            <a:pPr algn="just"/>
            <a:r>
              <a:rPr lang="ru-RU" sz="1800" dirty="0"/>
              <a:t>Данный файл должен быть обычным </a:t>
            </a:r>
            <a:r>
              <a:rPr lang="en-US" sz="1800" dirty="0"/>
              <a:t>HTML-</a:t>
            </a:r>
            <a:r>
              <a:rPr lang="ru-RU" sz="1800" dirty="0"/>
              <a:t>файлом с тегом </a:t>
            </a:r>
            <a:r>
              <a:rPr lang="en-US" sz="1800" dirty="0"/>
              <a:t>&lt;body&gt;</a:t>
            </a:r>
            <a:r>
              <a:rPr lang="ru-RU" sz="1800" dirty="0"/>
              <a:t>.</a:t>
            </a:r>
            <a:endParaRPr lang="en-US" sz="1800" dirty="0"/>
          </a:p>
          <a:p>
            <a:pPr indent="452438" algn="just"/>
            <a:r>
              <a:rPr lang="ru-RU" sz="1600" dirty="0"/>
              <a:t>Первая строчка файла до точки идет в краткое описание пакета, а полное идет вниз – под список всех классов и исключений.</a:t>
            </a:r>
          </a:p>
          <a:p>
            <a:pPr algn="just">
              <a:buNone/>
            </a:pPr>
            <a:endParaRPr lang="ru-RU" sz="1800" dirty="0"/>
          </a:p>
          <a:p>
            <a:pPr algn="just">
              <a:buNone/>
            </a:pPr>
            <a:r>
              <a:rPr lang="ru-RU" sz="1800" dirty="0"/>
              <a:t>Этот функционал позволяет описать что-то, что невозможно описать с помощью конкретных классов.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Применение тегов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194</a:t>
            </a:fld>
            <a:endParaRPr lang="en-US"/>
          </a:p>
        </p:txBody>
      </p:sp>
      <p:graphicFrame>
        <p:nvGraphicFramePr>
          <p:cNvPr id="7" name="Group 19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353192"/>
              </p:ext>
            </p:extLst>
          </p:nvPr>
        </p:nvGraphicFramePr>
        <p:xfrm>
          <a:off x="2452663" y="1428737"/>
          <a:ext cx="7215239" cy="3628140"/>
        </p:xfrm>
        <a:graphic>
          <a:graphicData uri="http://schemas.openxmlformats.org/drawingml/2006/table">
            <a:tbl>
              <a:tblPr/>
              <a:tblGrid>
                <a:gridCol w="180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0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3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9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Пакеты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Классы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Методы и конструкторы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Поля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32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@see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@since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{@link}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{@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docRoot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}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@deprecated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3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@author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@version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@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param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@return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@throws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{@value}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Наследование </a:t>
            </a:r>
            <a:r>
              <a:rPr lang="en-US" dirty="0" err="1"/>
              <a:t>Javadoc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sz="1800" dirty="0"/>
              <a:t>Если какая-то часть информации о методе не указана, то описание копируется у ближайшего предка</a:t>
            </a:r>
            <a:r>
              <a:rPr lang="en-US" sz="1800" dirty="0"/>
              <a:t>.</a:t>
            </a:r>
            <a:endParaRPr lang="ru-RU" sz="1800" dirty="0"/>
          </a:p>
          <a:p>
            <a:endParaRPr lang="ru-RU" sz="1800" dirty="0"/>
          </a:p>
          <a:p>
            <a:r>
              <a:rPr lang="ru-RU" sz="1800" dirty="0"/>
              <a:t>Копируемая информация</a:t>
            </a:r>
            <a:r>
              <a:rPr lang="en-US" sz="1800" dirty="0"/>
              <a:t>:</a:t>
            </a:r>
            <a:endParaRPr lang="ru-RU" sz="1800" dirty="0"/>
          </a:p>
          <a:p>
            <a:pPr lvl="1">
              <a:buFont typeface="Wingdings" pitchFamily="2" charset="2"/>
              <a:buChar char="§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</a:rPr>
              <a:t>описание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param</a:t>
            </a:r>
            <a:endParaRPr lang="ru-RU" sz="1600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@return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@throws</a:t>
            </a:r>
            <a:endParaRPr lang="ru-RU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195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Компиляция </a:t>
            </a:r>
            <a:r>
              <a:rPr lang="en-US" dirty="0" err="1"/>
              <a:t>Javadoc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Инструмент</a:t>
            </a:r>
          </a:p>
          <a:p>
            <a:pPr lvl="1">
              <a:buFont typeface="Wingdings" pitchFamily="2" charset="2"/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javadoc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sz="1800" dirty="0"/>
              <a:t>Применение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javadoc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опции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список пакетов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список файлов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r>
              <a:rPr lang="ru-RU" sz="1800" dirty="0"/>
              <a:t>Пример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javadoc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</a:rPr>
              <a:t>JavadocExample1.java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91944" y="6546304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30745" y="6527877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Основные опции </a:t>
            </a:r>
            <a:r>
              <a:rPr lang="en-US" dirty="0" err="1"/>
              <a:t>Javadoc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62600" y="6543771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01401" y="6525344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197</a:t>
            </a:fld>
            <a:endParaRPr lang="en-US"/>
          </a:p>
        </p:txBody>
      </p:sp>
      <p:graphicFrame>
        <p:nvGraphicFramePr>
          <p:cNvPr id="6" name="Group 92"/>
          <p:cNvGraphicFramePr>
            <a:graphicFrameLocks/>
          </p:cNvGraphicFramePr>
          <p:nvPr/>
        </p:nvGraphicFramePr>
        <p:xfrm>
          <a:off x="2452662" y="1285860"/>
          <a:ext cx="7186634" cy="3291840"/>
        </p:xfrm>
        <a:graphic>
          <a:graphicData uri="http://schemas.openxmlformats.org/drawingml/2006/table">
            <a:tbl>
              <a:tblPr/>
              <a:tblGrid>
                <a:gridCol w="235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9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sourcepath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&lt;path&gt;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Местоположения исходных фалов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kumimoji="0" 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classpath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&lt;path&gt;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Местоположение используемых классов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  &lt;dir&gt;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Каталог для документации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-public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Подробность информации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kumimoji="0" 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protected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kumimoji="0" 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package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kumimoji="0" 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private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kumimoji="0" 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version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Информация о версии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kumimoji="0" 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author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Информация об авторе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62600" y="6543771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01401" y="6525344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198</a:t>
            </a:fld>
            <a:endParaRPr lang="en-US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2452662" y="1285860"/>
            <a:ext cx="7300938" cy="4170372"/>
          </a:xfrm>
          <a:prstGeom prst="rect">
            <a:avLst/>
          </a:prstGeom>
          <a:solidFill>
            <a:srgbClr val="E9EDF4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package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java.se._01.</a:t>
            </a:r>
            <a:r>
              <a:rPr lang="ru-RU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_</a:t>
            </a:r>
            <a:r>
              <a:rPr lang="en-US" sz="11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javadoc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java.se._01.javadoc.exception.EntityManagerException;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import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java.se._01.javadoc.exception.XmlMagnetException;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/**	Представитель модуля </a:t>
            </a:r>
            <a:r>
              <a:rPr lang="en-US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EntityManger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на клиентской стороне.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 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&lt;</a:t>
            </a:r>
            <a:r>
              <a:rPr lang="ru-RU" sz="1100" dirty="0" err="1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р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&gt;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Данный класс представляет средства доступ к возможностям модуля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</a:t>
            </a:r>
            <a:r>
              <a:rPr lang="en-US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EntityManager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, минуя прямые вызовы </a:t>
            </a:r>
            <a:r>
              <a:rPr lang="ru-RU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веб</a:t>
            </a:r>
            <a:r>
              <a:rPr lang="ru-RU" sz="1100" dirty="0" err="1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-</a:t>
            </a:r>
            <a:r>
              <a:rPr lang="ru-RU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сервисов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.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&lt;/</a:t>
            </a:r>
            <a:r>
              <a:rPr lang="ru-RU" sz="1100" dirty="0" err="1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р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&gt;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 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&lt;</a:t>
            </a:r>
            <a:r>
              <a:rPr lang="ru-RU" sz="1100" dirty="0" err="1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р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&gt;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Он самостоятельно преобразовывает ваши </a:t>
            </a: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Java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ru-RU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Веап'ы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в </a:t>
            </a: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XML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и производит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обратную операцию, при получении ответа от модуля.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&lt;/</a:t>
            </a:r>
            <a:r>
              <a:rPr lang="ru-RU" sz="1100" dirty="0" err="1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р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&gt;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 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&lt;</a:t>
            </a:r>
            <a:r>
              <a:rPr lang="ru-RU" sz="1100" dirty="0" err="1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р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&gt;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Для получения экземпляра данного класса предназначены статические методы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</a:t>
            </a:r>
            <a:r>
              <a:rPr lang="en-US" sz="1100" dirty="0">
                <a:solidFill>
                  <a:srgbClr val="3F3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{@link #</a:t>
            </a:r>
            <a:r>
              <a:rPr lang="en-US" sz="1100" dirty="0" err="1">
                <a:solidFill>
                  <a:srgbClr val="3F3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getInstance</a:t>
            </a:r>
            <a:r>
              <a:rPr lang="en-US" sz="1100" dirty="0">
                <a:solidFill>
                  <a:srgbClr val="3F3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sz="1100" dirty="0" err="1">
                <a:solidFill>
                  <a:srgbClr val="3F3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InputStream</a:t>
            </a:r>
            <a:r>
              <a:rPr lang="en-US" sz="1100" dirty="0">
                <a:solidFill>
                  <a:srgbClr val="3F3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)}</a:t>
            </a: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и </a:t>
            </a:r>
            <a:r>
              <a:rPr lang="en-US" sz="1100" dirty="0">
                <a:solidFill>
                  <a:srgbClr val="3F3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{@link #</a:t>
            </a:r>
            <a:r>
              <a:rPr lang="en-US" sz="1100" dirty="0" err="1">
                <a:solidFill>
                  <a:srgbClr val="3F3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getInstance</a:t>
            </a:r>
            <a:r>
              <a:rPr lang="en-US" sz="1100" dirty="0">
                <a:solidFill>
                  <a:srgbClr val="3F3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(String)}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</a:t>
            </a:r>
            <a:r>
              <a:rPr lang="en-US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&lt;/p&gt;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</a:t>
            </a:r>
            <a:r>
              <a:rPr lang="en-US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Screated</a:t>
            </a: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09.11.2006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(Aversion $Revision 738 $ )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</a:t>
            </a:r>
            <a:r>
              <a:rPr lang="en-US" sz="11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@author</a:t>
            </a: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MalyshkinF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	</a:t>
            </a:r>
            <a:r>
              <a:rPr lang="ru-RU" sz="11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</a:t>
            </a:r>
            <a:r>
              <a:rPr lang="en-US" sz="11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since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0.2.2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*/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public</a:t>
            </a:r>
            <a:r>
              <a:rPr lang="ru-RU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class</a:t>
            </a:r>
            <a:r>
              <a:rPr lang="ru-RU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EntityManagerInvoker</a:t>
            </a:r>
            <a:r>
              <a:rPr lang="ru-RU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{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2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91944" y="65199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30745" y="65015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199</a:t>
            </a:fld>
            <a:endParaRPr lang="en-US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452662" y="1201222"/>
            <a:ext cx="7215238" cy="4493538"/>
          </a:xfrm>
          <a:prstGeom prst="rect">
            <a:avLst/>
          </a:prstGeom>
          <a:solidFill>
            <a:srgbClr val="E9EDF4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/**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 Произвести запись нового объекта.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 Произвести запись нового объекта. Тип для сохранения может быть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подклассом </a:t>
            </a: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List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(для реализации возможности работы с несколькими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объектами) или единичным объектом. В случае если произошла какая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-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либо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ошибка </a:t>
            </a:r>
            <a:r>
              <a:rPr lang="ru-RU" sz="1100" dirty="0">
                <a:solidFill>
                  <a:srgbClr val="7F7F9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-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выбрасывается исключение. В данном случае с базой не происходит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никаких изменений и ни один объект не был затрагивается предполагаемой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операцией. Конкретный тип ошибки можно определить проверкой конкретного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возвращённого исключения.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ru-RU" sz="11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</a:t>
            </a:r>
            <a:r>
              <a:rPr lang="en-US" sz="1100" b="1" dirty="0" err="1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param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object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сохраняемый объект/объекты.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ru-RU" sz="11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</a:t>
            </a:r>
            <a:r>
              <a:rPr lang="en-US" sz="11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return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сохраненный объект/объекты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ru-RU" sz="11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</a:t>
            </a:r>
            <a:r>
              <a:rPr lang="en-US" sz="11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throws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XmlMagnetException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ошибка в процессе </a:t>
            </a:r>
            <a:r>
              <a:rPr lang="ru-RU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парсинга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XML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*	</a:t>
            </a:r>
            <a:r>
              <a:rPr lang="ru-RU" sz="11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@</a:t>
            </a:r>
            <a:r>
              <a:rPr lang="en-US" sz="1100" b="1" dirty="0">
                <a:solidFill>
                  <a:srgbClr val="7F9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throws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EntityManagerException</a:t>
            </a: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ошибка связанная с другой работой клиента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100" dirty="0">
                <a:solidFill>
                  <a:srgbClr val="3F5FBF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*/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Object insert(Object </a:t>
            </a:r>
            <a:r>
              <a:rPr lang="en-US" sz="11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object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throws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XmlMagnetException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,</a:t>
            </a:r>
            <a:endParaRPr lang="en-US" sz="11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1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EntityManagerException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{ </a:t>
            </a: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Object(); 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	…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1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}</a:t>
            </a:r>
            <a:r>
              <a:rPr lang="en-US" sz="11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75" y="44624"/>
            <a:ext cx="5495626" cy="6272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-19879"/>
            <a:ext cx="12162351" cy="715962"/>
          </a:xfrm>
        </p:spPr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</a:t>
            </a:r>
            <a:r>
              <a:rPr lang="ru-RU" dirty="0"/>
              <a:t> Базовые определения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32951" y="6568522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171752" y="6550095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93843" y="1177782"/>
            <a:ext cx="108732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«</a:t>
            </a:r>
            <a:r>
              <a:rPr lang="en-US" i="1" dirty="0">
                <a:latin typeface="Bookman Old Style" panose="02050604050505020204" pitchFamily="18" charset="0"/>
              </a:rPr>
              <a:t>The Java® programming language is a </a:t>
            </a:r>
            <a:r>
              <a:rPr lang="en-US" b="1" i="1" dirty="0">
                <a:latin typeface="Bookman Old Style" panose="02050604050505020204" pitchFamily="18" charset="0"/>
              </a:rPr>
              <a:t>general-purpose</a:t>
            </a:r>
            <a:r>
              <a:rPr lang="en-US" i="1" dirty="0">
                <a:latin typeface="Bookman Old Style" panose="02050604050505020204" pitchFamily="18" charset="0"/>
              </a:rPr>
              <a:t>, </a:t>
            </a:r>
            <a:r>
              <a:rPr lang="en-US" b="1" i="1" dirty="0">
                <a:latin typeface="Bookman Old Style" panose="02050604050505020204" pitchFamily="18" charset="0"/>
              </a:rPr>
              <a:t>concurrent</a:t>
            </a:r>
            <a:r>
              <a:rPr lang="en-US" i="1" dirty="0">
                <a:latin typeface="Bookman Old Style" panose="02050604050505020204" pitchFamily="18" charset="0"/>
              </a:rPr>
              <a:t>, </a:t>
            </a:r>
            <a:r>
              <a:rPr lang="en-US" b="1" i="1" dirty="0">
                <a:latin typeface="Bookman Old Style" panose="02050604050505020204" pitchFamily="18" charset="0"/>
              </a:rPr>
              <a:t>class-based, object-oriented language</a:t>
            </a:r>
            <a:r>
              <a:rPr lang="en-US" i="1" dirty="0">
                <a:latin typeface="Bookman Old Style" panose="02050604050505020204" pitchFamily="18" charset="0"/>
              </a:rPr>
              <a:t>. It is designed to be </a:t>
            </a:r>
            <a:r>
              <a:rPr lang="en-US" b="1" i="1" dirty="0">
                <a:latin typeface="Bookman Old Style" panose="02050604050505020204" pitchFamily="18" charset="0"/>
              </a:rPr>
              <a:t>simple</a:t>
            </a:r>
            <a:r>
              <a:rPr lang="en-US" i="1" dirty="0">
                <a:latin typeface="Bookman Old Style" panose="02050604050505020204" pitchFamily="18" charset="0"/>
              </a:rPr>
              <a:t> enough that many programmers can achieve fluency in the language. The Java programming language is </a:t>
            </a:r>
            <a:r>
              <a:rPr lang="en-US" b="1" i="1" dirty="0">
                <a:latin typeface="Bookman Old Style" panose="02050604050505020204" pitchFamily="18" charset="0"/>
              </a:rPr>
              <a:t>related to C and C++ </a:t>
            </a:r>
            <a:r>
              <a:rPr lang="en-US" i="1" dirty="0">
                <a:latin typeface="Bookman Old Style" panose="02050604050505020204" pitchFamily="18" charset="0"/>
              </a:rPr>
              <a:t>but is organized rather differently, with a number of aspects of C and C++ omitted and a few ideas from other languages included. It is intended</a:t>
            </a:r>
            <a:r>
              <a:rPr lang="ru-RU" i="1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to be a </a:t>
            </a:r>
            <a:r>
              <a:rPr lang="en-US" b="1" i="1" dirty="0">
                <a:latin typeface="Bookman Old Style" panose="02050604050505020204" pitchFamily="18" charset="0"/>
              </a:rPr>
              <a:t>production</a:t>
            </a:r>
            <a:r>
              <a:rPr lang="en-US" i="1" dirty="0">
                <a:latin typeface="Bookman Old Style" panose="02050604050505020204" pitchFamily="18" charset="0"/>
              </a:rPr>
              <a:t> language, not a research language…</a:t>
            </a:r>
            <a:r>
              <a:rPr lang="ru-RU" dirty="0"/>
              <a:t>»</a:t>
            </a:r>
          </a:p>
          <a:p>
            <a:pPr algn="just"/>
            <a:endParaRPr lang="ru-RU" dirty="0"/>
          </a:p>
          <a:p>
            <a:pPr algn="just"/>
            <a:r>
              <a:rPr lang="ru-RU" dirty="0">
                <a:latin typeface="Bookman Old Style" panose="02050604050505020204" pitchFamily="18" charset="0"/>
              </a:rPr>
              <a:t>«</a:t>
            </a:r>
            <a:r>
              <a:rPr lang="en-US" dirty="0">
                <a:latin typeface="Bookman Old Style" panose="02050604050505020204" pitchFamily="18" charset="0"/>
              </a:rPr>
              <a:t>Java </a:t>
            </a:r>
            <a:r>
              <a:rPr lang="ru-RU" dirty="0">
                <a:latin typeface="Bookman Old Style" panose="02050604050505020204" pitchFamily="18" charset="0"/>
              </a:rPr>
              <a:t>является языком программирования </a:t>
            </a:r>
            <a:r>
              <a:rPr lang="ru-RU" b="1" dirty="0">
                <a:latin typeface="Bookman Old Style" panose="02050604050505020204" pitchFamily="18" charset="0"/>
              </a:rPr>
              <a:t>общего назначения</a:t>
            </a:r>
            <a:r>
              <a:rPr lang="ru-RU" dirty="0">
                <a:latin typeface="Bookman Old Style" panose="02050604050505020204" pitchFamily="18" charset="0"/>
              </a:rPr>
              <a:t>, ориентированным на </a:t>
            </a:r>
            <a:r>
              <a:rPr lang="ru-RU" b="1" dirty="0">
                <a:latin typeface="Bookman Old Style" panose="02050604050505020204" pitchFamily="18" charset="0"/>
              </a:rPr>
              <a:t>параллельное выполнение </a:t>
            </a:r>
            <a:r>
              <a:rPr lang="ru-RU" dirty="0">
                <a:latin typeface="Bookman Old Style" panose="02050604050505020204" pitchFamily="18" charset="0"/>
              </a:rPr>
              <a:t>и </a:t>
            </a:r>
            <a:r>
              <a:rPr lang="ru-RU" b="1" dirty="0">
                <a:latin typeface="Bookman Old Style" panose="02050604050505020204" pitchFamily="18" charset="0"/>
              </a:rPr>
              <a:t>основанным на классах объектно-ориентированным языком</a:t>
            </a:r>
            <a:r>
              <a:rPr lang="ru-RU" dirty="0">
                <a:latin typeface="Bookman Old Style" panose="02050604050505020204" pitchFamily="18" charset="0"/>
              </a:rPr>
              <a:t>. Он специально разрабатывался так, чтобы быть достаточно </a:t>
            </a:r>
            <a:r>
              <a:rPr lang="ru-RU" b="1" dirty="0">
                <a:latin typeface="Bookman Old Style" panose="02050604050505020204" pitchFamily="18" charset="0"/>
              </a:rPr>
              <a:t>простым</a:t>
            </a:r>
            <a:r>
              <a:rPr lang="ru-RU" dirty="0">
                <a:latin typeface="Bookman Old Style" panose="02050604050505020204" pitchFamily="18" charset="0"/>
              </a:rPr>
              <a:t>, так что многие программисты могут достичь высокой скорости работы. Хотя язык программирования </a:t>
            </a:r>
            <a:r>
              <a:rPr lang="en-US" dirty="0">
                <a:latin typeface="Bookman Old Style" panose="02050604050505020204" pitchFamily="18" charset="0"/>
              </a:rPr>
              <a:t>Java </a:t>
            </a:r>
            <a:r>
              <a:rPr lang="ru-RU" b="1" dirty="0">
                <a:latin typeface="Bookman Old Style" panose="02050604050505020204" pitchFamily="18" charset="0"/>
              </a:rPr>
              <a:t>связан с </a:t>
            </a:r>
            <a:r>
              <a:rPr lang="en-US" b="1" dirty="0">
                <a:latin typeface="Bookman Old Style" panose="02050604050505020204" pitchFamily="18" charset="0"/>
              </a:rPr>
              <a:t>C </a:t>
            </a:r>
            <a:r>
              <a:rPr lang="ru-RU" b="1" dirty="0">
                <a:latin typeface="Bookman Old Style" panose="02050604050505020204" pitchFamily="18" charset="0"/>
              </a:rPr>
              <a:t>и </a:t>
            </a:r>
            <a:r>
              <a:rPr lang="en-US" b="1" dirty="0">
                <a:latin typeface="Bookman Old Style" panose="02050604050505020204" pitchFamily="18" charset="0"/>
              </a:rPr>
              <a:t>C++</a:t>
            </a:r>
            <a:r>
              <a:rPr lang="ru-RU" dirty="0">
                <a:latin typeface="Bookman Old Style" panose="02050604050505020204" pitchFamily="18" charset="0"/>
              </a:rPr>
              <a:t>, он существенно отличается от них</a:t>
            </a:r>
            <a:r>
              <a:rPr lang="en-US" dirty="0">
                <a:latin typeface="Bookman Old Style" panose="02050604050505020204" pitchFamily="18" charset="0"/>
              </a:rPr>
              <a:t>;</a:t>
            </a:r>
            <a:r>
              <a:rPr lang="ru-RU" dirty="0">
                <a:latin typeface="Bookman Old Style" panose="02050604050505020204" pitchFamily="18" charset="0"/>
              </a:rPr>
              <a:t> ряд аспектов </a:t>
            </a:r>
            <a:r>
              <a:rPr lang="en-US" dirty="0">
                <a:latin typeface="Bookman Old Style" panose="02050604050505020204" pitchFamily="18" charset="0"/>
              </a:rPr>
              <a:t>C </a:t>
            </a:r>
            <a:r>
              <a:rPr lang="ru-RU" dirty="0">
                <a:latin typeface="Bookman Old Style" panose="02050604050505020204" pitchFamily="18" charset="0"/>
              </a:rPr>
              <a:t>и </a:t>
            </a:r>
            <a:r>
              <a:rPr lang="en-US" dirty="0">
                <a:latin typeface="Bookman Old Style" panose="02050604050505020204" pitchFamily="18" charset="0"/>
              </a:rPr>
              <a:t>C++</a:t>
            </a:r>
            <a:r>
              <a:rPr lang="ru-RU" dirty="0">
                <a:latin typeface="Bookman Old Style" panose="02050604050505020204" pitchFamily="18" charset="0"/>
              </a:rPr>
              <a:t> в </a:t>
            </a:r>
            <a:r>
              <a:rPr lang="en-US" dirty="0">
                <a:latin typeface="Bookman Old Style" panose="02050604050505020204" pitchFamily="18" charset="0"/>
              </a:rPr>
              <a:t>Java </a:t>
            </a:r>
            <a:r>
              <a:rPr lang="ru-RU" dirty="0">
                <a:latin typeface="Bookman Old Style" panose="02050604050505020204" pitchFamily="18" charset="0"/>
              </a:rPr>
              <a:t>отсутствует, а из других языков включено несколько идей, не имеющих аналогов в </a:t>
            </a:r>
            <a:r>
              <a:rPr lang="en-US" dirty="0">
                <a:latin typeface="Bookman Old Style" panose="02050604050505020204" pitchFamily="18" charset="0"/>
              </a:rPr>
              <a:t>C </a:t>
            </a:r>
            <a:r>
              <a:rPr lang="ru-RU" dirty="0">
                <a:latin typeface="Bookman Old Style" panose="02050604050505020204" pitchFamily="18" charset="0"/>
              </a:rPr>
              <a:t>и </a:t>
            </a:r>
            <a:r>
              <a:rPr lang="en-US" dirty="0">
                <a:latin typeface="Bookman Old Style" panose="02050604050505020204" pitchFamily="18" charset="0"/>
              </a:rPr>
              <a:t>C++</a:t>
            </a:r>
            <a:r>
              <a:rPr lang="ru-RU" dirty="0">
                <a:latin typeface="Bookman Old Style" panose="02050604050505020204" pitchFamily="18" charset="0"/>
              </a:rPr>
              <a:t>. </a:t>
            </a:r>
            <a:r>
              <a:rPr lang="en-US" dirty="0">
                <a:latin typeface="Bookman Old Style" panose="02050604050505020204" pitchFamily="18" charset="0"/>
              </a:rPr>
              <a:t>Java – </a:t>
            </a:r>
            <a:r>
              <a:rPr lang="ru-RU" dirty="0">
                <a:latin typeface="Bookman Old Style" panose="02050604050505020204" pitchFamily="18" charset="0"/>
              </a:rPr>
              <a:t>это в первую очередь, </a:t>
            </a:r>
            <a:r>
              <a:rPr lang="ru-RU" b="1" dirty="0">
                <a:latin typeface="Bookman Old Style" panose="02050604050505020204" pitchFamily="18" charset="0"/>
              </a:rPr>
              <a:t>производственный</a:t>
            </a:r>
            <a:r>
              <a:rPr lang="ru-RU" dirty="0">
                <a:latin typeface="Bookman Old Style" panose="02050604050505020204" pitchFamily="18" charset="0"/>
              </a:rPr>
              <a:t>, а не исследовательский язык программирования…»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algn="r"/>
            <a:r>
              <a:rPr lang="en-US" dirty="0"/>
              <a:t>JLS (Java Language Specification), Java SE 8 Edition</a:t>
            </a:r>
          </a:p>
        </p:txBody>
      </p:sp>
    </p:spTree>
    <p:extLst>
      <p:ext uri="{BB962C8B-B14F-4D97-AF65-F5344CB8AC3E}">
        <p14:creationId xmlns:p14="http://schemas.microsoft.com/office/powerpoint/2010/main" val="294483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Документирование кода (</a:t>
            </a:r>
            <a:r>
              <a:rPr lang="en-US" dirty="0" err="1"/>
              <a:t>javadoc</a:t>
            </a:r>
            <a:r>
              <a:rPr lang="en-US" dirty="0"/>
              <a:t>). </a:t>
            </a:r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7248128" y="6541976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01401" y="6541976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200</a:t>
            </a:fld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624" y="842549"/>
            <a:ext cx="5873744" cy="199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0823" y="2435433"/>
            <a:ext cx="5099055" cy="414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62600" y="6512754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01401" y="6494327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0" y="-16938"/>
            <a:ext cx="12192000" cy="418058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Базовые определения</a:t>
            </a:r>
            <a:endParaRPr lang="en-US" dirty="0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407368" y="1340768"/>
            <a:ext cx="11665296" cy="4392488"/>
          </a:xfrm>
        </p:spPr>
        <p:txBody>
          <a:bodyPr/>
          <a:lstStyle/>
          <a:p>
            <a:pPr algn="just">
              <a:spcAft>
                <a:spcPts val="1200"/>
              </a:spcAft>
            </a:pPr>
            <a:r>
              <a:rPr lang="en-US" sz="1800" dirty="0"/>
              <a:t>Java </a:t>
            </a:r>
            <a:r>
              <a:rPr lang="ru-RU" sz="1800" dirty="0"/>
              <a:t>появилась в январе 1996г., когда принцип </a:t>
            </a:r>
            <a:r>
              <a:rPr lang="en-US" sz="1800" dirty="0"/>
              <a:t>WORA </a:t>
            </a:r>
            <a:r>
              <a:rPr lang="ru-RU" sz="1800" dirty="0"/>
              <a:t>был привлекателен</a:t>
            </a:r>
          </a:p>
          <a:p>
            <a:pPr algn="just">
              <a:spcAft>
                <a:spcPts val="1200"/>
              </a:spcAft>
            </a:pPr>
            <a:r>
              <a:rPr lang="ru-RU" sz="1800" dirty="0"/>
              <a:t>Однако сегодня </a:t>
            </a:r>
            <a:r>
              <a:rPr lang="ru-RU" sz="1800" b="1" dirty="0"/>
              <a:t>90% разработки на </a:t>
            </a:r>
            <a:r>
              <a:rPr lang="en-US" sz="1800" b="1" dirty="0"/>
              <a:t>Java</a:t>
            </a:r>
            <a:r>
              <a:rPr lang="ru-RU" sz="1800" b="1" dirty="0"/>
              <a:t> – это системы класса </a:t>
            </a:r>
            <a:r>
              <a:rPr lang="en-US" sz="1800" b="1" dirty="0"/>
              <a:t>ERP</a:t>
            </a:r>
            <a:r>
              <a:rPr lang="ru-RU" sz="1800" b="1" dirty="0"/>
              <a:t>,</a:t>
            </a:r>
            <a:r>
              <a:rPr lang="en-US" sz="1800" b="1" dirty="0"/>
              <a:t> CRM</a:t>
            </a:r>
            <a:r>
              <a:rPr lang="ru-RU" sz="1800" b="1" dirty="0"/>
              <a:t> и т.д.</a:t>
            </a:r>
          </a:p>
          <a:p>
            <a:pPr algn="just">
              <a:spcAft>
                <a:spcPts val="1200"/>
              </a:spcAft>
            </a:pPr>
            <a:r>
              <a:rPr lang="ru-RU" sz="1800" dirty="0"/>
              <a:t>Доля «железа» в стоимости таких решений – от силы 1-3% - всё остальное – аналитика, разработка, тестирование и поддержка.</a:t>
            </a:r>
            <a:endParaRPr lang="en-US" sz="1800" dirty="0"/>
          </a:p>
          <a:p>
            <a:pPr algn="just">
              <a:spcAft>
                <a:spcPts val="1200"/>
              </a:spcAft>
            </a:pPr>
            <a:r>
              <a:rPr lang="en-US" sz="1800" dirty="0"/>
              <a:t>Case`</a:t>
            </a:r>
            <a:r>
              <a:rPr lang="ru-RU" sz="1800" dirty="0" err="1"/>
              <a:t>ов</a:t>
            </a:r>
            <a:r>
              <a:rPr lang="ru-RU" sz="1800" dirty="0"/>
              <a:t>, когда заказчик приходит и говорит «</a:t>
            </a:r>
            <a:r>
              <a:rPr lang="ru-RU" sz="1800" i="1" dirty="0"/>
              <a:t>У меня уже есть такое-то и такое-то железо, напишите мне именно такую систему, которая бы на нём работала</a:t>
            </a:r>
            <a:r>
              <a:rPr lang="ru-RU" sz="1800" dirty="0"/>
              <a:t>» попросту нет!</a:t>
            </a:r>
            <a:r>
              <a:rPr lang="en-US" sz="1800" dirty="0"/>
              <a:t> </a:t>
            </a:r>
            <a:endParaRPr lang="ru-RU" sz="1800" dirty="0"/>
          </a:p>
          <a:p>
            <a:pPr algn="just">
              <a:spcAft>
                <a:spcPts val="1200"/>
              </a:spcAft>
            </a:pPr>
            <a:r>
              <a:rPr lang="ru-RU" sz="1800" dirty="0"/>
              <a:t>Заказчик купит (или арендует в облаке) </a:t>
            </a:r>
            <a:r>
              <a:rPr lang="ru-RU" sz="1800" b="1" dirty="0"/>
              <a:t>то железо, которое разработчики ему посоветуют</a:t>
            </a:r>
            <a:r>
              <a:rPr lang="ru-RU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6475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87280" y="6520259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26081" y="6501832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0" y="-9821"/>
            <a:ext cx="12192000" cy="418058"/>
          </a:xfrm>
        </p:spPr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Базовые определения</a:t>
            </a:r>
            <a:endParaRPr lang="en-US" dirty="0"/>
          </a:p>
        </p:txBody>
      </p:sp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263352" y="692696"/>
            <a:ext cx="11593288" cy="1080120"/>
          </a:xfrm>
        </p:spPr>
        <p:txBody>
          <a:bodyPr/>
          <a:lstStyle/>
          <a:p>
            <a:r>
              <a:rPr lang="ru-RU" sz="1600" dirty="0"/>
              <a:t>Сегодня принцип </a:t>
            </a:r>
            <a:r>
              <a:rPr lang="en-US" sz="1600" dirty="0"/>
              <a:t>WORA </a:t>
            </a:r>
            <a:r>
              <a:rPr lang="ru-RU" sz="1600" dirty="0"/>
              <a:t>полезен в основном тем, что на </a:t>
            </a:r>
            <a:r>
              <a:rPr lang="en-US" sz="1600" dirty="0"/>
              <a:t>JVM </a:t>
            </a:r>
            <a:r>
              <a:rPr lang="ru-RU" sz="1600" dirty="0"/>
              <a:t>выполняются </a:t>
            </a:r>
            <a:r>
              <a:rPr lang="en-US" sz="1600" dirty="0"/>
              <a:t>Integrated Development Environment (IDE)</a:t>
            </a:r>
            <a:r>
              <a:rPr lang="ru-RU" sz="1600" dirty="0"/>
              <a:t> – интегрированные среды разработки. Поэтому программы на языке </a:t>
            </a:r>
            <a:r>
              <a:rPr lang="en-US" sz="1600" dirty="0"/>
              <a:t>Java </a:t>
            </a:r>
            <a:r>
              <a:rPr lang="ru-RU" sz="1600" dirty="0"/>
              <a:t>можно не только выполнять, но и разрабатывать на любых компьютерах.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711">
            <a:off x="1652284" y="3497518"/>
            <a:ext cx="4300148" cy="2204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5657">
            <a:off x="6448166" y="4478232"/>
            <a:ext cx="3260860" cy="1603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19401">
            <a:off x="3370519" y="1935787"/>
            <a:ext cx="3218449" cy="2021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23277">
            <a:off x="7045683" y="1795105"/>
            <a:ext cx="3445933" cy="23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3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62600" y="6512754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01401" y="6494327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0" y="-16938"/>
            <a:ext cx="12192000" cy="418058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Базовые определения</a:t>
            </a:r>
            <a:endParaRPr lang="en-US" dirty="0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263352" y="1052736"/>
            <a:ext cx="11665296" cy="4968552"/>
          </a:xfrm>
        </p:spPr>
        <p:txBody>
          <a:bodyPr/>
          <a:lstStyle/>
          <a:p>
            <a:pPr marL="0" indent="0" algn="just">
              <a:spcAft>
                <a:spcPts val="1200"/>
              </a:spcAft>
              <a:buNone/>
            </a:pPr>
            <a:r>
              <a:rPr lang="ru-RU" sz="1800" b="1" dirty="0" smtClean="0"/>
              <a:t>Обратная совместимость (</a:t>
            </a:r>
            <a:r>
              <a:rPr lang="en-US" sz="1800" b="1" dirty="0" smtClean="0"/>
              <a:t>backward compatibility)</a:t>
            </a:r>
            <a:r>
              <a:rPr lang="ru-RU" sz="1800" dirty="0"/>
              <a:t> — </a:t>
            </a:r>
            <a:r>
              <a:rPr lang="ru-RU" sz="1800" dirty="0" smtClean="0"/>
              <a:t>поддержка новой версией языка интерфейса, </a:t>
            </a:r>
            <a:r>
              <a:rPr lang="ru-RU" sz="1800" dirty="0"/>
              <a:t>присутствующего в старой версии, в результате чего другие программы (или человек) могут продолжать работать с новой версией без значительной </a:t>
            </a:r>
            <a:r>
              <a:rPr lang="ru-RU" sz="1800" dirty="0" smtClean="0"/>
              <a:t>переделки. </a:t>
            </a:r>
            <a:r>
              <a:rPr lang="ru-RU" sz="1800" dirty="0"/>
              <a:t>Полная обратная совместимость означает, что при замене старой версии компонента на новую, функционирование всей системы в целом не нарушится</a:t>
            </a:r>
            <a:r>
              <a:rPr lang="ru-RU" sz="1800" dirty="0" smtClean="0"/>
              <a:t>.</a:t>
            </a:r>
          </a:p>
          <a:p>
            <a:pPr marL="0" indent="0" algn="just">
              <a:spcAft>
                <a:spcPts val="1200"/>
              </a:spcAft>
              <a:buNone/>
            </a:pPr>
            <a:endParaRPr lang="ru-RU" sz="1800" dirty="0" smtClean="0"/>
          </a:p>
          <a:p>
            <a:pPr marL="0" indent="0" algn="just">
              <a:spcAft>
                <a:spcPts val="1200"/>
              </a:spcAft>
              <a:buNone/>
            </a:pPr>
            <a:r>
              <a:rPr lang="ru-RU" sz="1800" dirty="0" smtClean="0"/>
              <a:t>Обеспечение </a:t>
            </a:r>
            <a:r>
              <a:rPr lang="ru-RU" sz="1800" dirty="0"/>
              <a:t>обратной совместимости позволяет пользователям, при переходе к новой версии, </a:t>
            </a:r>
            <a:r>
              <a:rPr lang="ru-RU" sz="1800" b="1" dirty="0"/>
              <a:t>частично или полностью сохранить ценность </a:t>
            </a:r>
            <a:r>
              <a:rPr lang="ru-RU" sz="1800" dirty="0"/>
              <a:t>тех наработок, которые они приобрели при адаптации к работе с предыдущими версиями программного или аппаратного обеспечения.</a:t>
            </a:r>
            <a:endParaRPr lang="ru-RU" sz="1800" dirty="0" smtClean="0"/>
          </a:p>
          <a:p>
            <a:pPr marL="0" indent="0" algn="just">
              <a:spcAft>
                <a:spcPts val="1200"/>
              </a:spcAft>
              <a:buNone/>
            </a:pPr>
            <a:endParaRPr lang="ru-RU" sz="1800" dirty="0" smtClean="0"/>
          </a:p>
          <a:p>
            <a:pPr marL="0" indent="0" algn="just">
              <a:spcAft>
                <a:spcPts val="1200"/>
              </a:spcAft>
              <a:buNone/>
            </a:pPr>
            <a:r>
              <a:rPr lang="ru-RU" sz="1800" dirty="0" smtClean="0"/>
              <a:t>С другой стороны, беспечение </a:t>
            </a:r>
            <a:r>
              <a:rPr lang="ru-RU" sz="1800" dirty="0"/>
              <a:t>обратной совместимости </a:t>
            </a:r>
            <a:r>
              <a:rPr lang="ru-RU" sz="1800" dirty="0" smtClean="0"/>
              <a:t>сдерживает </a:t>
            </a:r>
            <a:r>
              <a:rPr lang="ru-RU" sz="1800" dirty="0"/>
              <a:t>развитие технологий. Так, в </a:t>
            </a:r>
            <a:r>
              <a:rPr lang="en-US" sz="1800" dirty="0" smtClean="0"/>
              <a:t>Java </a:t>
            </a:r>
            <a:r>
              <a:rPr lang="ru-RU" sz="1800" dirty="0" smtClean="0"/>
              <a:t>очень </a:t>
            </a:r>
            <a:r>
              <a:rPr lang="ru-RU" sz="1800" dirty="0"/>
              <a:t>много «унаследовано» </a:t>
            </a:r>
            <a:r>
              <a:rPr lang="ru-RU" sz="1800" dirty="0" smtClean="0"/>
              <a:t>из предыдущих версий, </a:t>
            </a:r>
            <a:r>
              <a:rPr lang="ru-RU" sz="1800" dirty="0"/>
              <a:t>от чего нельзя отказаться из-за совместимости. Это позволяет сохранить предыдущие инвестиции производителей и потребителей, но одновременно не позволяет реализовать более прогрессивные функции и повышает вероятность возникновения ошибок.</a:t>
            </a:r>
          </a:p>
        </p:txBody>
      </p:sp>
    </p:spTree>
    <p:extLst>
      <p:ext uri="{BB962C8B-B14F-4D97-AF65-F5344CB8AC3E}">
        <p14:creationId xmlns:p14="http://schemas.microsoft.com/office/powerpoint/2010/main" val="109567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47253" y="6511302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186054" y="6492875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082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0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082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082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9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082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5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082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07368" y="1134211"/>
            <a:ext cx="9005175" cy="3014464"/>
          </a:xfrm>
        </p:spPr>
        <p:txBody>
          <a:bodyPr/>
          <a:lstStyle/>
          <a:p>
            <a:pPr algn="just">
              <a:buNone/>
            </a:pPr>
            <a:r>
              <a:rPr lang="en-US" sz="1800" b="1" dirty="0"/>
              <a:t>Java Community Process</a:t>
            </a:r>
            <a:r>
              <a:rPr lang="ru-RU" sz="1800" b="1" dirty="0"/>
              <a:t> (</a:t>
            </a:r>
            <a:r>
              <a:rPr lang="en-US" sz="1800" b="1" dirty="0"/>
              <a:t>JCP</a:t>
            </a:r>
            <a:r>
              <a:rPr lang="ru-RU" sz="1800" b="1" dirty="0"/>
              <a:t>)</a:t>
            </a:r>
            <a:r>
              <a:rPr lang="en-US" sz="1800" b="1" dirty="0"/>
              <a:t> </a:t>
            </a:r>
            <a:r>
              <a:rPr lang="en-US" sz="1800" dirty="0"/>
              <a:t>– </a:t>
            </a:r>
            <a:r>
              <a:rPr lang="ru-RU" sz="1800" dirty="0"/>
              <a:t> сформированный в 1998 году формальный процесс, который позволяет заинтересованным лицам участвовать в формировании будущих версий спецификаций платформ языка </a:t>
            </a:r>
            <a:r>
              <a:rPr lang="ru-RU" sz="1800" dirty="0" err="1"/>
              <a:t>Java</a:t>
            </a:r>
            <a:r>
              <a:rPr lang="ru-RU" sz="1800" dirty="0"/>
              <a:t>.</a:t>
            </a:r>
          </a:p>
          <a:p>
            <a:pPr algn="just">
              <a:buNone/>
            </a:pPr>
            <a:endParaRPr lang="en-US" sz="1800" dirty="0"/>
          </a:p>
          <a:p>
            <a:pPr>
              <a:buNone/>
            </a:pPr>
            <a:r>
              <a:rPr lang="ru-RU" sz="1800" dirty="0"/>
              <a:t>Сайт</a:t>
            </a:r>
            <a:r>
              <a:rPr lang="en-US" sz="1800" dirty="0"/>
              <a:t>:</a:t>
            </a:r>
            <a:r>
              <a:rPr lang="ru-RU" sz="1800" dirty="0"/>
              <a:t> </a:t>
            </a:r>
            <a:r>
              <a:rPr lang="en-US" sz="1800" dirty="0">
                <a:hlinkClick r:id="rId2"/>
              </a:rPr>
              <a:t>http://jcp.org/</a:t>
            </a: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074" name="Picture 2" descr="https://kodcu.com/wp/wp-content/uploads/2011/09/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043" y="2362737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082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  <p:pic>
        <p:nvPicPr>
          <p:cNvPr id="3076" name="Picture 4" descr="https://sasrianaoctavinia.files.wordpress.com/2015/12/javacommunityproces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388" y="875184"/>
            <a:ext cx="19050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32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548680"/>
            <a:ext cx="70675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3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95401" y="956101"/>
            <a:ext cx="8617387" cy="1152128"/>
          </a:xfrm>
        </p:spPr>
        <p:txBody>
          <a:bodyPr/>
          <a:lstStyle/>
          <a:p>
            <a:pPr algn="just">
              <a:buNone/>
            </a:pPr>
            <a:r>
              <a:rPr lang="ru-RU" sz="1800" dirty="0"/>
              <a:t>Основа JCP — ревью, правка и многоуровневое утверждение </a:t>
            </a:r>
            <a:r>
              <a:rPr lang="ru-RU" sz="1800" dirty="0" smtClean="0"/>
              <a:t>документов </a:t>
            </a:r>
            <a:r>
              <a:rPr lang="en-US" sz="1800" b="1" dirty="0" smtClean="0"/>
              <a:t>Java </a:t>
            </a:r>
            <a:r>
              <a:rPr lang="en-US" sz="1800" b="1" dirty="0"/>
              <a:t>Specification Request </a:t>
            </a:r>
            <a:r>
              <a:rPr lang="ru-RU" sz="1800" b="1" dirty="0"/>
              <a:t>(JSR)</a:t>
            </a:r>
            <a:r>
              <a:rPr lang="ru-RU" sz="1800" dirty="0"/>
              <a:t> </a:t>
            </a:r>
            <a:r>
              <a:rPr lang="en-US" sz="1800" dirty="0"/>
              <a:t>- </a:t>
            </a:r>
            <a:r>
              <a:rPr lang="ru-RU" sz="1800" dirty="0"/>
              <a:t>формальные документы, описывающие спецификации и технологии, которые предлагается добавить к </a:t>
            </a:r>
            <a:r>
              <a:rPr lang="ru-RU" sz="1800" dirty="0" err="1"/>
              <a:t>Java</a:t>
            </a:r>
            <a:r>
              <a:rPr lang="ru-RU" sz="1800" dirty="0"/>
              <a:t> платформе.</a:t>
            </a:r>
          </a:p>
          <a:p>
            <a:pPr algn="just">
              <a:buNone/>
            </a:pPr>
            <a:endParaRPr lang="ru-RU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100" name="Picture 4" descr="https://sasrianaoctavinia.files.wordpress.com/2015/12/javacommunityproces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956101"/>
            <a:ext cx="19050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13993" y="2771756"/>
            <a:ext cx="861738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Initiation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(Запрос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Спецификация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предлагается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членами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сообщества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и,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путём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голосования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принимается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Исполнительным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Комитетом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это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время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JSR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присваивается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номер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Community Draft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Черновик для сообщества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После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принятия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JSR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формируется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экспертная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группа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которая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разрабатывает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первый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черновик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спецификации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Этот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черновик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выносится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рассмотрение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Исполнительного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Комитета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членов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сообщества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итогам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обсуждения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выносится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о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том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переходить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к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следующей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стадии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или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необходим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новый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доработанный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Community Draft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082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3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100" name="Picture 4" descr="https://sasrianaoctavinia.files.wordpress.com/2015/12/javacommunityproces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1052736"/>
            <a:ext cx="19050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392" y="1052736"/>
            <a:ext cx="8712968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Public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Draft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(Открытый черновик)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Черновик, дошедший до этой стадии, выкладывается в свободный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доступ на сайте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 любой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человек,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может рассмотреть его и высказать своё мнение. Экспертная группа использует эти отзывы для дальнейшего совершенствования спецификации.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После этого доработанная спецификация выносится на голосование Исполнительного Комитета для окончательного утверждения. К этому времени становятся доступными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«Эталонная реализация» и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набор автоматических тестов Technology Compatibility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Kit.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(Поддержка)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Окончательная версия спецификации, эталонной реализации и TCK обновляется по мере поступления запросов на доработку, уточнение и расширение.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Некоторые запросы могут потребовать пересмотра спецификации экспертной группой и выпуска новой версии, или даже формирования нового JSR.</a:t>
            </a:r>
          </a:p>
          <a:p>
            <a:pPr lvl="1"/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Описание процедуры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http://www.jcp.org/en/procedures/overview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082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81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35360" y="1048746"/>
            <a:ext cx="6768752" cy="5116558"/>
          </a:xfrm>
        </p:spPr>
        <p:txBody>
          <a:bodyPr/>
          <a:lstStyle/>
          <a:p>
            <a:pPr marL="0" algn="just">
              <a:buNone/>
            </a:pPr>
            <a:r>
              <a:rPr lang="en-US" sz="1800" b="1" dirty="0"/>
              <a:t>Java language specification</a:t>
            </a:r>
            <a:r>
              <a:rPr lang="ru-RU" sz="1800" b="1" dirty="0"/>
              <a:t> (</a:t>
            </a:r>
            <a:r>
              <a:rPr lang="en-US" sz="1800" b="1" dirty="0"/>
              <a:t>JLS</a:t>
            </a:r>
            <a:r>
              <a:rPr lang="ru-RU" sz="1800" b="1" dirty="0"/>
              <a:t>)</a:t>
            </a:r>
            <a:r>
              <a:rPr lang="en-US" sz="1800" b="1" dirty="0"/>
              <a:t> </a:t>
            </a:r>
            <a:r>
              <a:rPr lang="en-US" sz="1800" dirty="0"/>
              <a:t>– </a:t>
            </a:r>
            <a:r>
              <a:rPr lang="ru-RU" sz="1800" dirty="0"/>
              <a:t>техническое описание синтаксиса и семантики языка программирования </a:t>
            </a:r>
            <a:r>
              <a:rPr lang="en-US" sz="1800" dirty="0"/>
              <a:t>Java</a:t>
            </a:r>
            <a:r>
              <a:rPr lang="en-US" sz="1800" dirty="0" smtClean="0"/>
              <a:t>.</a:t>
            </a:r>
            <a:endParaRPr lang="ru-RU" sz="1800" dirty="0" smtClean="0"/>
          </a:p>
          <a:p>
            <a:pPr marL="0" algn="just">
              <a:buNone/>
            </a:pPr>
            <a:endParaRPr lang="ru-RU" sz="1800" dirty="0" smtClean="0"/>
          </a:p>
          <a:p>
            <a:pPr marL="0" algn="just">
              <a:buNone/>
            </a:pPr>
            <a:r>
              <a:rPr lang="ru-RU" sz="1800" dirty="0" smtClean="0"/>
              <a:t>Предоставляет очень подробную информацию о возможностях языка программирования </a:t>
            </a:r>
            <a:r>
              <a:rPr lang="en-US" sz="1800" dirty="0" smtClean="0"/>
              <a:t>Java </a:t>
            </a:r>
            <a:r>
              <a:rPr lang="ru-RU" sz="1800" dirty="0" smtClean="0"/>
              <a:t>сложным для восприятия</a:t>
            </a:r>
            <a:r>
              <a:rPr lang="en-US" sz="1800" dirty="0" smtClean="0"/>
              <a:t> </a:t>
            </a:r>
            <a:r>
              <a:rPr lang="ru-RU" sz="1800" dirty="0" smtClean="0"/>
              <a:t>сухим техническим языком официальной документации.</a:t>
            </a:r>
            <a:endParaRPr lang="ru-RU" sz="1800" dirty="0"/>
          </a:p>
          <a:p>
            <a:pPr marL="0" algn="just">
              <a:buNone/>
            </a:pPr>
            <a:endParaRPr lang="en-US" sz="1800" dirty="0"/>
          </a:p>
          <a:p>
            <a:pPr marL="0" algn="just">
              <a:buNone/>
            </a:pPr>
            <a:r>
              <a:rPr lang="ru-RU" sz="1800" dirty="0" smtClean="0"/>
              <a:t>Официальные спецификации на английском языке доступны по ссылкам:</a:t>
            </a:r>
          </a:p>
          <a:p>
            <a:pPr marL="0" algn="just">
              <a:buNone/>
            </a:pP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docs.oracle.com/javase/specs/jls/se8/jls8.pdf</a:t>
            </a:r>
            <a:endParaRPr lang="ru-RU" sz="1800" dirty="0" smtClean="0"/>
          </a:p>
          <a:p>
            <a:pPr marL="0" algn="just">
              <a:buNone/>
            </a:pP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docs.oracle.com/javase/specs/jls/se9/jls9.pdf</a:t>
            </a:r>
            <a:endParaRPr lang="ru-RU" sz="1800" dirty="0" smtClean="0"/>
          </a:p>
          <a:p>
            <a:pPr marL="0" algn="just">
              <a:buNone/>
            </a:pPr>
            <a:endParaRPr lang="en-US" sz="1800" dirty="0"/>
          </a:p>
          <a:p>
            <a:pPr marL="0" algn="just">
              <a:buNone/>
            </a:pPr>
            <a:endParaRPr lang="ru-RU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082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  <p:pic>
        <p:nvPicPr>
          <p:cNvPr id="8" name="Picture Placeholder 6"/>
          <p:cNvPicPr>
            <a:picLocks noChangeAspect="1"/>
          </p:cNvPicPr>
          <p:nvPr/>
        </p:nvPicPr>
        <p:blipFill rotWithShape="1">
          <a:blip r:embed="rId4"/>
          <a:srcRect t="-3" b="-3"/>
          <a:stretch/>
        </p:blipFill>
        <p:spPr>
          <a:xfrm>
            <a:off x="7896200" y="864298"/>
            <a:ext cx="3938252" cy="561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4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35360" y="1052735"/>
            <a:ext cx="7272808" cy="5195665"/>
          </a:xfrm>
        </p:spPr>
        <p:txBody>
          <a:bodyPr/>
          <a:lstStyle/>
          <a:p>
            <a:pPr marL="0" indent="0" algn="just">
              <a:buNone/>
            </a:pPr>
            <a:r>
              <a:rPr lang="ru-RU" sz="1800" b="1" dirty="0"/>
              <a:t>Java </a:t>
            </a:r>
            <a:r>
              <a:rPr lang="ru-RU" sz="1800" b="1" dirty="0" err="1"/>
              <a:t>Virtual</a:t>
            </a:r>
            <a:r>
              <a:rPr lang="ru-RU" sz="1800" b="1" dirty="0"/>
              <a:t> </a:t>
            </a:r>
            <a:r>
              <a:rPr lang="ru-RU" sz="1800" b="1" dirty="0" err="1"/>
              <a:t>Machine</a:t>
            </a:r>
            <a:r>
              <a:rPr lang="ru-RU" sz="1800" b="1" dirty="0"/>
              <a:t> (JVM)</a:t>
            </a:r>
            <a:r>
              <a:rPr lang="ru-RU" sz="1800" dirty="0"/>
              <a:t> - часть программного обеспечения Java, отвечающая за исполнение байт-кода, содержащийся в файлах *.</a:t>
            </a:r>
            <a:r>
              <a:rPr lang="ru-RU" sz="1800" dirty="0" err="1"/>
              <a:t>class</a:t>
            </a:r>
            <a:r>
              <a:rPr lang="ru-RU" sz="1800" dirty="0"/>
              <a:t>, в определённой операционной системе.</a:t>
            </a:r>
            <a:endParaRPr lang="en-US" sz="1800" dirty="0"/>
          </a:p>
          <a:p>
            <a:pPr marL="0" indent="0" algn="just">
              <a:buNone/>
            </a:pPr>
            <a:endParaRPr lang="ru-RU" sz="1800" dirty="0" smtClean="0"/>
          </a:p>
          <a:p>
            <a:pPr marL="0" indent="0" algn="just">
              <a:buNone/>
            </a:pPr>
            <a:r>
              <a:rPr lang="ru-RU" sz="1800" dirty="0"/>
              <a:t>Официально описана в документе </a:t>
            </a:r>
            <a:r>
              <a:rPr lang="ru-RU" sz="1800" dirty="0" smtClean="0"/>
              <a:t>«The </a:t>
            </a:r>
            <a:r>
              <a:rPr lang="ru-RU" sz="1800" dirty="0"/>
              <a:t>Java Virtual Machine </a:t>
            </a:r>
            <a:r>
              <a:rPr lang="ru-RU" sz="1800" dirty="0" smtClean="0"/>
              <a:t>Specification»</a:t>
            </a:r>
            <a:r>
              <a:rPr lang="en-US" sz="1800" dirty="0" smtClean="0"/>
              <a:t>. </a:t>
            </a:r>
            <a:r>
              <a:rPr lang="ru-RU" sz="1800" dirty="0" smtClean="0"/>
              <a:t>Предъявляет унифицированные требования ко всем программам, претендующим на звание </a:t>
            </a:r>
            <a:r>
              <a:rPr lang="en-US" sz="1800" dirty="0" smtClean="0"/>
              <a:t>JVM.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Официальные спецификации на английском языке доступны по ссылкам:</a:t>
            </a:r>
          </a:p>
          <a:p>
            <a:pPr marL="0" indent="0" algn="just">
              <a:buNone/>
            </a:pPr>
            <a:r>
              <a:rPr lang="ru-RU" sz="1800" dirty="0" smtClean="0">
                <a:hlinkClick r:id="rId2"/>
              </a:rPr>
              <a:t>https</a:t>
            </a:r>
            <a:r>
              <a:rPr lang="ru-RU" sz="1800" dirty="0">
                <a:hlinkClick r:id="rId2"/>
              </a:rPr>
              <a:t>://docs.oracle.com/javase/specs/jvms/se8/jvms8.pdf</a:t>
            </a:r>
            <a:r>
              <a:rPr lang="en-US" sz="1800" dirty="0"/>
              <a:t> </a:t>
            </a:r>
            <a:endParaRPr lang="ru-RU" sz="1800" dirty="0"/>
          </a:p>
          <a:p>
            <a:pPr marL="0" indent="0" algn="just">
              <a:buNone/>
            </a:pPr>
            <a:r>
              <a:rPr lang="ru-RU" sz="1800" dirty="0">
                <a:hlinkClick r:id="rId3"/>
              </a:rPr>
              <a:t>https://</a:t>
            </a:r>
            <a:r>
              <a:rPr lang="ru-RU" sz="1800" dirty="0" smtClean="0">
                <a:hlinkClick r:id="rId3"/>
              </a:rPr>
              <a:t>docs.oracle.com/javase/specs/jvms/se</a:t>
            </a:r>
            <a:r>
              <a:rPr lang="en-US" sz="1800" dirty="0" smtClean="0">
                <a:hlinkClick r:id="rId3"/>
              </a:rPr>
              <a:t>9</a:t>
            </a:r>
            <a:r>
              <a:rPr lang="ru-RU" sz="1800" dirty="0" smtClean="0">
                <a:hlinkClick r:id="rId3"/>
              </a:rPr>
              <a:t>/jvms</a:t>
            </a:r>
            <a:r>
              <a:rPr lang="en-US" sz="1800" dirty="0" smtClean="0">
                <a:hlinkClick r:id="rId3"/>
              </a:rPr>
              <a:t>9</a:t>
            </a:r>
            <a:r>
              <a:rPr lang="ru-RU" sz="1800" dirty="0" smtClean="0">
                <a:hlinkClick r:id="rId3"/>
              </a:rPr>
              <a:t>.pdf</a:t>
            </a:r>
            <a:r>
              <a:rPr lang="en-US" sz="1800" dirty="0" smtClean="0"/>
              <a:t> </a:t>
            </a:r>
            <a:endParaRPr lang="ru-RU" sz="1800" dirty="0"/>
          </a:p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Picture Placeholder 5"/>
          <p:cNvPicPr>
            <a:picLocks noChangeAspect="1"/>
          </p:cNvPicPr>
          <p:nvPr/>
        </p:nvPicPr>
        <p:blipFill rotWithShape="1">
          <a:blip r:embed="rId4"/>
          <a:srcRect t="24" b="158"/>
          <a:stretch/>
        </p:blipFill>
        <p:spPr>
          <a:xfrm>
            <a:off x="7896200" y="864374"/>
            <a:ext cx="3984715" cy="5660970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082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35360" y="980729"/>
            <a:ext cx="11233248" cy="504056"/>
          </a:xfrm>
        </p:spPr>
        <p:txBody>
          <a:bodyPr/>
          <a:lstStyle/>
          <a:p>
            <a:pPr marL="0" indent="0" algn="just">
              <a:buNone/>
            </a:pPr>
            <a:r>
              <a:rPr lang="ru-RU" sz="1800" dirty="0" smtClean="0"/>
              <a:t>Существуют разнообразные реализации </a:t>
            </a:r>
            <a:r>
              <a:rPr lang="en-US" sz="1800" dirty="0" smtClean="0"/>
              <a:t>JVM </a:t>
            </a:r>
            <a:r>
              <a:rPr lang="ru-RU" sz="1800" dirty="0" smtClean="0"/>
              <a:t>от различных поставщиков:</a:t>
            </a:r>
            <a:endParaRPr lang="ru-RU" sz="1800" dirty="0"/>
          </a:p>
          <a:p>
            <a:pPr marL="0" indent="0" algn="just">
              <a:buNone/>
            </a:pPr>
            <a:endParaRPr lang="ru-RU" sz="1800" dirty="0" smtClean="0"/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endParaRPr lang="ru-RU" sz="1800" dirty="0" smtClean="0"/>
          </a:p>
          <a:p>
            <a:pPr marL="0" indent="0" algn="just"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4082"/>
          </a:xfrm>
        </p:spPr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431585"/>
              </p:ext>
            </p:extLst>
          </p:nvPr>
        </p:nvGraphicFramePr>
        <p:xfrm>
          <a:off x="2405223" y="2204864"/>
          <a:ext cx="738155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150">
                  <a:extLst>
                    <a:ext uri="{9D8B030D-6E8A-4147-A177-3AD203B41FA5}">
                      <a16:colId xmlns:a16="http://schemas.microsoft.com/office/drawing/2014/main" val="987807544"/>
                    </a:ext>
                  </a:extLst>
                </a:gridCol>
                <a:gridCol w="3845403">
                  <a:extLst>
                    <a:ext uri="{9D8B030D-6E8A-4147-A177-3AD203B41FA5}">
                      <a16:colId xmlns:a16="http://schemas.microsoft.com/office/drawing/2014/main" val="4204100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Свободные/открытые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Проприетарные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3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Oracle </a:t>
                      </a:r>
                      <a:r>
                        <a:rPr lang="en-US" b="1" dirty="0" err="1" smtClean="0">
                          <a:solidFill>
                            <a:srgbClr val="FF0000"/>
                          </a:solidFill>
                        </a:rPr>
                        <a:t>HotSpot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IBM J9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Kaffe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JamaicaVM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50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JRockit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TinyVM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91077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79376" y="4653136"/>
            <a:ext cx="10459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Расширенный список:</a:t>
            </a:r>
          </a:p>
          <a:p>
            <a:pPr algn="just"/>
            <a:r>
              <a:rPr lang="en-US" dirty="0">
                <a:hlinkClick r:id="rId2"/>
              </a:rPr>
              <a:t>https://ru.wikipedia.org/wiki/</a:t>
            </a:r>
            <a:r>
              <a:rPr lang="ru-RU" dirty="0">
                <a:hlinkClick r:id="rId2"/>
              </a:rPr>
              <a:t>Список_виртуальных_машин_</a:t>
            </a:r>
            <a:r>
              <a:rPr lang="en-US" dirty="0">
                <a:hlinkClick r:id="rId2"/>
              </a:rPr>
              <a:t>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</a:t>
            </a:r>
            <a:r>
              <a:rPr lang="ru-RU" dirty="0" smtClean="0"/>
              <a:t>. Базовые </a:t>
            </a:r>
            <a:r>
              <a:rPr lang="ru-RU" dirty="0"/>
              <a:t>определения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124744"/>
            <a:ext cx="7056784" cy="4666456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1" dirty="0"/>
              <a:t>Java Runtime Environment</a:t>
            </a:r>
            <a:r>
              <a:rPr lang="ru-RU" sz="1800" b="1" dirty="0"/>
              <a:t> (</a:t>
            </a:r>
            <a:r>
              <a:rPr lang="en-US" sz="1800" b="1" dirty="0"/>
              <a:t>JRE</a:t>
            </a:r>
            <a:r>
              <a:rPr lang="ru-RU" sz="1800" b="1" dirty="0"/>
              <a:t>)</a:t>
            </a:r>
            <a:r>
              <a:rPr lang="en-US" sz="1800" dirty="0"/>
              <a:t> - </a:t>
            </a:r>
            <a:r>
              <a:rPr lang="ru-RU" sz="1800" dirty="0"/>
              <a:t>среда выполнения Java, предназначенная для запуска Java-приложений, содержит реализацию виртуальной машины и набор стандартных библиотек.</a:t>
            </a:r>
            <a:endParaRPr lang="en-US" sz="1800" dirty="0"/>
          </a:p>
          <a:p>
            <a:pPr algn="just"/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Иными </a:t>
            </a:r>
            <a:r>
              <a:rPr lang="ru-RU" sz="1800" dirty="0" smtClean="0"/>
              <a:t>словами,</a:t>
            </a:r>
            <a:r>
              <a:rPr lang="en-US" sz="1800" dirty="0" smtClean="0"/>
              <a:t> </a:t>
            </a:r>
            <a:r>
              <a:rPr lang="en-US" sz="1800" b="1" dirty="0" smtClean="0"/>
              <a:t>JRE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b="1" dirty="0"/>
              <a:t>JVM</a:t>
            </a:r>
            <a:r>
              <a:rPr lang="en-US" sz="1800" dirty="0"/>
              <a:t> + </a:t>
            </a:r>
            <a:r>
              <a:rPr lang="ru-RU" sz="1800" b="1" dirty="0"/>
              <a:t>«</a:t>
            </a:r>
            <a:r>
              <a:rPr lang="en-US" sz="1800" b="1" dirty="0"/>
              <a:t>Java Standard Libraries</a:t>
            </a:r>
            <a:r>
              <a:rPr lang="ru-RU" sz="1800" b="1" dirty="0" smtClean="0"/>
              <a:t>»</a:t>
            </a:r>
            <a:endParaRPr lang="en-US" sz="1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2" descr="http://qiqru.org/media/npict/1103/original/java_runtime_environment_16024_x86_64032011_983814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-22"/>
          <a:stretch/>
        </p:blipFill>
        <p:spPr bwMode="auto">
          <a:xfrm>
            <a:off x="7699276" y="940232"/>
            <a:ext cx="4032448" cy="53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8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b4p.at.ua/1/1/1/3/zhaba_8_prg_b4p.at.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" r="2619"/>
          <a:stretch>
            <a:fillRect/>
          </a:stretch>
        </p:blipFill>
        <p:spPr bwMode="auto">
          <a:xfrm>
            <a:off x="7608168" y="980728"/>
            <a:ext cx="4308930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Введение в язык </a:t>
            </a:r>
            <a:r>
              <a:rPr lang="en-US" dirty="0" smtClean="0"/>
              <a:t>Java. </a:t>
            </a:r>
            <a:r>
              <a:rPr lang="ru-RU" dirty="0" smtClean="0"/>
              <a:t>Базовые </a:t>
            </a:r>
            <a:r>
              <a:rPr lang="ru-RU" dirty="0"/>
              <a:t>определения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24744"/>
            <a:ext cx="6943092" cy="4608512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1" dirty="0"/>
              <a:t>Java Development Kit</a:t>
            </a:r>
            <a:r>
              <a:rPr lang="en-US" sz="1800" dirty="0"/>
              <a:t> (</a:t>
            </a:r>
            <a:r>
              <a:rPr lang="en-US" sz="1800" b="1" dirty="0"/>
              <a:t>JDK</a:t>
            </a:r>
            <a:r>
              <a:rPr lang="en-US" sz="1800" dirty="0"/>
              <a:t>) – </a:t>
            </a:r>
            <a:r>
              <a:rPr lang="ru-RU" sz="1800" dirty="0"/>
              <a:t>комплект базовых средств </a:t>
            </a:r>
            <a:r>
              <a:rPr lang="en-US" sz="1800" i="1" dirty="0"/>
              <a:t>Java</a:t>
            </a:r>
            <a:r>
              <a:rPr lang="ru-RU" sz="1800" i="1" dirty="0"/>
              <a:t>-разработчика</a:t>
            </a:r>
            <a:r>
              <a:rPr lang="ru-RU" sz="1800" dirty="0"/>
              <a:t>, включающее </a:t>
            </a:r>
            <a:r>
              <a:rPr lang="en-US" sz="1800" dirty="0"/>
              <a:t>JRE, </a:t>
            </a:r>
            <a:r>
              <a:rPr lang="ru-RU" sz="1800" dirty="0"/>
              <a:t>исходный код стандартных библиотек, демонстрационные примеры и набор утилит:</a:t>
            </a:r>
          </a:p>
          <a:p>
            <a:pPr lvl="1" algn="just"/>
            <a:r>
              <a:rPr lang="ru-RU" sz="1800" b="1" dirty="0" err="1"/>
              <a:t>javac</a:t>
            </a:r>
            <a:r>
              <a:rPr lang="ru-RU" sz="1800" dirty="0"/>
              <a:t> - компилятор Java;</a:t>
            </a:r>
            <a:endParaRPr lang="en-US" sz="1800" dirty="0"/>
          </a:p>
          <a:p>
            <a:pPr lvl="1" algn="just"/>
            <a:r>
              <a:rPr lang="en-US" sz="1800" b="1" dirty="0" err="1"/>
              <a:t>javap</a:t>
            </a:r>
            <a:r>
              <a:rPr lang="en-US" sz="1800" dirty="0"/>
              <a:t> - </a:t>
            </a:r>
            <a:r>
              <a:rPr lang="ru-RU" sz="1800" dirty="0"/>
              <a:t>дизассемблер </a:t>
            </a:r>
            <a:r>
              <a:rPr lang="en-US" sz="1800" dirty="0"/>
              <a:t>*.class-</a:t>
            </a:r>
            <a:r>
              <a:rPr lang="ru-RU" sz="1800" dirty="0"/>
              <a:t>файлов</a:t>
            </a:r>
          </a:p>
          <a:p>
            <a:pPr lvl="1" algn="just"/>
            <a:r>
              <a:rPr lang="ru-RU" sz="1800" b="1" dirty="0"/>
              <a:t>jar</a:t>
            </a:r>
            <a:r>
              <a:rPr lang="ru-RU" sz="1800" dirty="0"/>
              <a:t> - архиватор формата JAR;</a:t>
            </a:r>
          </a:p>
          <a:p>
            <a:pPr lvl="1" algn="just"/>
            <a:r>
              <a:rPr lang="en-US" sz="1800" b="1" dirty="0" err="1"/>
              <a:t>jconsole</a:t>
            </a:r>
            <a:r>
              <a:rPr lang="en-US" sz="1800" dirty="0"/>
              <a:t> – </a:t>
            </a:r>
            <a:r>
              <a:rPr lang="ru-RU" sz="1800" dirty="0"/>
              <a:t>утилита мониторинга </a:t>
            </a:r>
            <a:r>
              <a:rPr lang="en-US" sz="1800" dirty="0"/>
              <a:t>JVM;</a:t>
            </a:r>
            <a:endParaRPr lang="ru-RU" sz="1800" dirty="0"/>
          </a:p>
          <a:p>
            <a:pPr lvl="1" algn="just"/>
            <a:r>
              <a:rPr lang="en-US" sz="1800" b="1" dirty="0" err="1"/>
              <a:t>jshell</a:t>
            </a:r>
            <a:r>
              <a:rPr lang="en-US" sz="1800" dirty="0"/>
              <a:t> – REPL-</a:t>
            </a:r>
            <a:r>
              <a:rPr lang="ru-RU" sz="1800" dirty="0"/>
              <a:t>консоль </a:t>
            </a:r>
            <a:r>
              <a:rPr lang="en-US" sz="1800" dirty="0"/>
              <a:t>Java (JDK9</a:t>
            </a:r>
            <a:r>
              <a:rPr lang="ru-RU" sz="1800" dirty="0"/>
              <a:t>+</a:t>
            </a:r>
            <a:r>
              <a:rPr lang="en-US" sz="1800" dirty="0"/>
              <a:t>);</a:t>
            </a:r>
            <a:endParaRPr lang="ru-RU" sz="1800" dirty="0"/>
          </a:p>
          <a:p>
            <a:pPr lvl="1" algn="just"/>
            <a:r>
              <a:rPr lang="ru-RU" sz="1800" b="1" dirty="0" err="1"/>
              <a:t>javadoc</a:t>
            </a:r>
            <a:r>
              <a:rPr lang="ru-RU" sz="1800" dirty="0"/>
              <a:t> - утилита для автоматической генерации документации;</a:t>
            </a:r>
          </a:p>
          <a:p>
            <a:pPr lvl="1" algn="just"/>
            <a:r>
              <a:rPr lang="ru-RU" sz="1800" dirty="0"/>
              <a:t>и др.</a:t>
            </a:r>
          </a:p>
          <a:p>
            <a:pPr marL="457200" lvl="1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Иными </a:t>
            </a:r>
            <a:r>
              <a:rPr lang="ru-RU" sz="1800" dirty="0" smtClean="0"/>
              <a:t>словами,</a:t>
            </a:r>
            <a:r>
              <a:rPr lang="en-US" sz="1800" dirty="0" smtClean="0"/>
              <a:t> </a:t>
            </a:r>
            <a:r>
              <a:rPr lang="en-US" sz="1800" b="1" dirty="0" smtClean="0"/>
              <a:t>JDK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b="1" dirty="0"/>
              <a:t>JRE</a:t>
            </a:r>
            <a:r>
              <a:rPr lang="en-US" sz="1800" dirty="0"/>
              <a:t> + </a:t>
            </a:r>
            <a:r>
              <a:rPr lang="en-US" sz="1800" b="1" dirty="0"/>
              <a:t>src.zip</a:t>
            </a:r>
            <a:r>
              <a:rPr lang="en-US" sz="1800" dirty="0"/>
              <a:t> + </a:t>
            </a:r>
            <a:r>
              <a:rPr lang="ru-RU" sz="1800" dirty="0"/>
              <a:t>«</a:t>
            </a:r>
            <a:r>
              <a:rPr lang="en-US" sz="1800" b="1" dirty="0"/>
              <a:t>Development </a:t>
            </a:r>
            <a:r>
              <a:rPr lang="en-US" sz="1800" b="1" dirty="0" err="1"/>
              <a:t>Utils</a:t>
            </a:r>
            <a:r>
              <a:rPr lang="ru-RU" sz="1800" dirty="0"/>
              <a:t>»</a:t>
            </a:r>
            <a:endParaRPr lang="en-US" sz="1800" dirty="0"/>
          </a:p>
          <a:p>
            <a:pPr algn="just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3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Базовые определения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95400" y="1916832"/>
            <a:ext cx="11089232" cy="4349996"/>
          </a:xfrm>
        </p:spPr>
        <p:txBody>
          <a:bodyPr/>
          <a:lstStyle/>
          <a:p>
            <a:pPr marL="0" indent="0" algn="just">
              <a:buNone/>
            </a:pPr>
            <a:r>
              <a:rPr lang="ru-RU" sz="1800" dirty="0"/>
              <a:t>Из-за принципа обратной совместимости, </a:t>
            </a:r>
            <a:r>
              <a:rPr lang="en-US" sz="1800" dirty="0"/>
              <a:t>Java </a:t>
            </a:r>
            <a:r>
              <a:rPr lang="ru-RU" sz="1800" dirty="0"/>
              <a:t>не может достаточно быстро внедрять инновации, становясь всё более консервативным языком, отстающим от прогресса</a:t>
            </a:r>
            <a:r>
              <a:rPr lang="ru-RU" sz="1800" dirty="0" smtClean="0"/>
              <a:t>.</a:t>
            </a:r>
            <a:endParaRPr lang="en-US" sz="1800" dirty="0" smtClean="0"/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Существуют и другие языки, как и </a:t>
            </a:r>
            <a:r>
              <a:rPr lang="en-US" sz="1800" dirty="0"/>
              <a:t>Java</a:t>
            </a:r>
            <a:r>
              <a:rPr lang="ru-RU" sz="1800" dirty="0"/>
              <a:t>, компилируемые в байт-код, исполняющийся на </a:t>
            </a:r>
            <a:r>
              <a:rPr lang="en-US" sz="1800" dirty="0"/>
              <a:t>JVM:</a:t>
            </a:r>
            <a:endParaRPr lang="ru-RU" sz="1800" dirty="0"/>
          </a:p>
          <a:p>
            <a:pPr lvl="1" algn="just"/>
            <a:r>
              <a:rPr lang="en-US" sz="1800" b="1" dirty="0"/>
              <a:t>Scala</a:t>
            </a:r>
            <a:endParaRPr lang="ru-RU" sz="1800" dirty="0"/>
          </a:p>
          <a:p>
            <a:pPr lvl="1" algn="just"/>
            <a:r>
              <a:rPr lang="en-US" sz="1800" b="1" dirty="0"/>
              <a:t>Groovy</a:t>
            </a:r>
            <a:endParaRPr lang="en-US" sz="1800" dirty="0"/>
          </a:p>
          <a:p>
            <a:pPr lvl="1" algn="just"/>
            <a:r>
              <a:rPr lang="en-US" sz="1800" b="1" dirty="0"/>
              <a:t>Clojure</a:t>
            </a:r>
            <a:endParaRPr lang="en-US" sz="1800" dirty="0"/>
          </a:p>
          <a:p>
            <a:pPr lvl="1" algn="just"/>
            <a:r>
              <a:rPr lang="en-US" sz="1800" b="1" dirty="0" err="1"/>
              <a:t>Kotlin</a:t>
            </a:r>
            <a:r>
              <a:rPr lang="ru-RU" sz="1800" dirty="0"/>
              <a:t> </a:t>
            </a:r>
          </a:p>
          <a:p>
            <a:pPr lvl="1" algn="just"/>
            <a:r>
              <a:rPr lang="en-US" sz="1800" b="1" dirty="0"/>
              <a:t>Ceylon</a:t>
            </a:r>
            <a:endParaRPr lang="en-US" sz="1800" dirty="0"/>
          </a:p>
          <a:p>
            <a:pPr lvl="1" algn="just"/>
            <a:r>
              <a:rPr lang="en-US" sz="1800" b="1" dirty="0" err="1"/>
              <a:t>JRuby</a:t>
            </a:r>
            <a:endParaRPr lang="en-US" sz="1800" b="1" dirty="0"/>
          </a:p>
          <a:p>
            <a:pPr lvl="1" algn="just"/>
            <a:r>
              <a:rPr lang="en-US" sz="1800" b="1" dirty="0" err="1"/>
              <a:t>Jython</a:t>
            </a:r>
            <a:endParaRPr lang="en-US" sz="1800" b="1" dirty="0"/>
          </a:p>
          <a:p>
            <a:pPr lvl="1" algn="just"/>
            <a:r>
              <a:rPr lang="ru-RU" altLang="en-US" sz="1800" b="1" dirty="0" err="1"/>
              <a:t>Phantom</a:t>
            </a:r>
            <a:endParaRPr lang="ru-RU" altLang="en-US" sz="1800" b="1" dirty="0"/>
          </a:p>
          <a:p>
            <a:pPr lvl="1" algn="just"/>
            <a:r>
              <a:rPr lang="ru-RU" sz="1800" b="1" dirty="0"/>
              <a:t>…</a:t>
            </a:r>
            <a:endParaRPr lang="en-US" sz="1800" b="1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1384" y="930505"/>
            <a:ext cx="11233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Если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JVM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выполняет байт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код, можно ли его генерировать другим компилятором из другого языка?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Есть ли альтернативы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платформе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JVM?</a:t>
            </a:r>
            <a:endParaRPr lang="ru-RU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6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26806" y="6605654"/>
            <a:ext cx="2929234" cy="252346"/>
          </a:xfrm>
        </p:spPr>
        <p:txBody>
          <a:bodyPr>
            <a:normAutofit/>
          </a:bodyPr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171855" y="6522188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2330" y="0"/>
            <a:ext cx="12179670" cy="418058"/>
          </a:xfrm>
        </p:spPr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Базовые определения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23392" y="1340768"/>
            <a:ext cx="1115486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Относительно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простой синтаксис, без лишних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сложностей;</a:t>
            </a:r>
          </a:p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Удобная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организация библиотек и качественные инструменты для управления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зависимостями;</a:t>
            </a:r>
          </a:p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Проработанная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быстрая многопоточность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поддерживаемая на уровне языка;</a:t>
            </a:r>
          </a:p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JVM, которая позволяет программировать на Scala, Groovy, Python, Ruby, JavaScript, Kotlin, Ceylon и т.д. и т.п. </a:t>
            </a:r>
          </a:p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Огромная существующая инфраструктура (начиная от библиотек, заканчивая серверами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Поддержка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Java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на Android;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 решении определенного диапазона задач скорость сравнима с нативными языками С/С++;</a:t>
            </a:r>
          </a:p>
          <a:p>
            <a:pPr marL="285750" indent="-285750"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(Инди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 игры (Minecraft, Delver,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Lineage...);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37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>
          <a:xfrm>
            <a:off x="3575720" y="6574337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2" y="1143000"/>
            <a:ext cx="59340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493161"/>
          </a:xfrm>
        </p:spPr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</a:t>
            </a:r>
            <a:r>
              <a:rPr lang="ru-RU" dirty="0"/>
              <a:t> Причины популярности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87280" y="6543771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26081" y="6525344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5641" y="5980043"/>
            <a:ext cx="666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http://www.tiobe.com/index.php/content/paperinfo/tpci/index.html</a:t>
            </a:r>
            <a:endParaRPr lang="ru-RU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70" y="778022"/>
            <a:ext cx="10606957" cy="52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0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22"/>
          <p:cNvSpPr/>
          <p:nvPr/>
        </p:nvSpPr>
        <p:spPr>
          <a:xfrm>
            <a:off x="4943869" y="3092512"/>
            <a:ext cx="3960441" cy="715890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</a:t>
            </a:r>
            <a:r>
              <a:rPr lang="ru-RU" dirty="0"/>
              <a:t>. Быстрый старт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217566" y="961874"/>
            <a:ext cx="612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из кода на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получить работающую программу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4007768" y="1749711"/>
            <a:ext cx="5563872" cy="132343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 </a:t>
            </a:r>
            <a:r>
              <a:rPr lang="en-US" altLang="en-US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уже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здесь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47528" y="1749711"/>
            <a:ext cx="1872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Программные файлы *.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подкаталоге «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18449" y="3119247"/>
            <a:ext cx="1714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javac.exe (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транслятор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68657" y="3073150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Courier New" pitchFamily="49" charset="0"/>
                <a:cs typeface="Courier New" pitchFamily="49" charset="0"/>
              </a:rPr>
              <a:t>javac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-d bin</a:t>
            </a:r>
            <a:endParaRPr lang="ru-RU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\First.java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847528" y="3988878"/>
            <a:ext cx="2016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Файлы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*.class (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т.н. 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byte-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код»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0" name="Down Arrow 29"/>
          <p:cNvSpPr/>
          <p:nvPr/>
        </p:nvSpPr>
        <p:spPr>
          <a:xfrm>
            <a:off x="4943870" y="4855132"/>
            <a:ext cx="3960441" cy="72008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875650" y="4811722"/>
            <a:ext cx="2114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java -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./bin</a:t>
            </a:r>
          </a:p>
          <a:p>
            <a:pPr algn="ctr"/>
            <a:r>
              <a:rPr lang="en-US" b="1" dirty="0">
                <a:latin typeface="Courier New" pitchFamily="49" charset="0"/>
                <a:cs typeface="Courier New" pitchFamily="49" charset="0"/>
              </a:rPr>
              <a:t>First</a:t>
            </a:r>
            <a:endParaRPr lang="en-US" dirty="0"/>
          </a:p>
        </p:txBody>
      </p:sp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5797818" y="5712714"/>
            <a:ext cx="22525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Java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уже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здесь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!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89098" y="4719503"/>
            <a:ext cx="22186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java.exe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JIT-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компилятор,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интерпретатор)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89097" y="572172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Результат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lowchart: Document 2"/>
          <p:cNvSpPr/>
          <p:nvPr/>
        </p:nvSpPr>
        <p:spPr>
          <a:xfrm>
            <a:off x="3719736" y="1749711"/>
            <a:ext cx="6120680" cy="1323439"/>
          </a:xfrm>
          <a:prstGeom prst="flowChartDocumen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ocument 5"/>
          <p:cNvSpPr/>
          <p:nvPr/>
        </p:nvSpPr>
        <p:spPr>
          <a:xfrm>
            <a:off x="6277635" y="3851813"/>
            <a:ext cx="1292907" cy="959908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err="1"/>
              <a:t>Кюєѕ</a:t>
            </a:r>
            <a:r>
              <a:rPr lang="en-US" dirty="0"/>
              <a:t> 4L</a:t>
            </a:r>
            <a:r>
              <a:rPr lang="ru-RU" dirty="0"/>
              <a:t> Њ</a:t>
            </a:r>
            <a:endParaRPr lang="en-US" dirty="0"/>
          </a:p>
          <a:p>
            <a:r>
              <a:rPr lang="en-US" dirty="0"/>
              <a:t> </a:t>
            </a:r>
            <a:r>
              <a:rPr lang="ru-RU" dirty="0"/>
              <a:t>Ќ</a:t>
            </a:r>
            <a:r>
              <a:rPr lang="en-US" dirty="0"/>
              <a:t> </a:t>
            </a:r>
            <a:r>
              <a:rPr lang="ru-RU" dirty="0"/>
              <a:t>Ћ</a:t>
            </a:r>
            <a:r>
              <a:rPr lang="en-US" dirty="0"/>
              <a:t> • - -   •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771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/>
      <p:bldP spid="21" grpId="0"/>
      <p:bldP spid="22" grpId="0"/>
      <p:bldP spid="24" grpId="0"/>
      <p:bldP spid="29" grpId="0"/>
      <p:bldP spid="30" grpId="0" animBg="1"/>
      <p:bldP spid="31" grpId="0"/>
      <p:bldP spid="32" grpId="0" animBg="1"/>
      <p:bldP spid="33" grpId="0"/>
      <p:bldP spid="34" grpId="0"/>
      <p:bldP spid="3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</a:t>
            </a:r>
            <a:r>
              <a:rPr lang="ru-RU" dirty="0"/>
              <a:t>. Быстрый старт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Содержимое 2"/>
          <p:cNvSpPr>
            <a:spLocks noGrp="1"/>
          </p:cNvSpPr>
          <p:nvPr>
            <p:ph idx="1"/>
          </p:nvPr>
        </p:nvSpPr>
        <p:spPr>
          <a:xfrm>
            <a:off x="2279576" y="5748670"/>
            <a:ext cx="7315200" cy="423850"/>
          </a:xfrm>
        </p:spPr>
        <p:txBody>
          <a:bodyPr/>
          <a:lstStyle/>
          <a:p>
            <a:pPr>
              <a:buNone/>
            </a:pPr>
            <a:r>
              <a:rPr lang="ru-RU" sz="1800" dirty="0"/>
              <a:t>Результат:</a:t>
            </a:r>
            <a:endParaRPr lang="en-US" sz="1800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627436" y="5733256"/>
            <a:ext cx="22525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Java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уже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здесь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!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1958752" y="953400"/>
            <a:ext cx="8122096" cy="639304"/>
          </a:xfrm>
          <a:prstGeom prst="rect">
            <a:avLst/>
          </a:prstGeom>
        </p:spPr>
        <p:txBody>
          <a:bodyPr/>
          <a:lstStyle/>
          <a:p>
            <a:pPr marL="285750" indent="-285750" algn="ctr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Усложняем задачу: как из одного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-класса обратиться к другому?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38400" y="1795231"/>
            <a:ext cx="581784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AboutJava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printReleaseData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 </a:t>
            </a:r>
            <a:r>
              <a:rPr lang="en-US" altLang="en-US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уже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здесь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438400" y="3212976"/>
            <a:ext cx="5601816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MainClass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AboutJava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object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AboutJava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object.printReleaseData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9576" y="4942488"/>
            <a:ext cx="58496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javac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-d bin –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/MainClass.java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java 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bin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MainClass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2351584" y="1795230"/>
            <a:ext cx="5904656" cy="1352200"/>
          </a:xfrm>
          <a:prstGeom prst="flowChartDocumen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ocument 11"/>
          <p:cNvSpPr/>
          <p:nvPr/>
        </p:nvSpPr>
        <p:spPr>
          <a:xfrm>
            <a:off x="2351584" y="3212976"/>
            <a:ext cx="5904656" cy="1635205"/>
          </a:xfrm>
          <a:prstGeom prst="flowChartDocumen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</a:t>
            </a:r>
            <a:r>
              <a:rPr lang="ru-RU" dirty="0"/>
              <a:t>. Быстрый старт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1124744"/>
            <a:ext cx="8122096" cy="4800600"/>
          </a:xfrm>
        </p:spPr>
        <p:txBody>
          <a:bodyPr/>
          <a:lstStyle/>
          <a:p>
            <a:pPr marL="0" indent="0" algn="ctr">
              <a:buNone/>
            </a:pPr>
            <a:r>
              <a:rPr lang="ru-RU" sz="1800" dirty="0"/>
              <a:t>Как пользователю передать данные в программу?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800" dirty="0"/>
          </a:p>
          <a:p>
            <a:r>
              <a:rPr lang="ru-RU" sz="1800" dirty="0"/>
              <a:t>Если скомпилировать приложение и запустить его с помощью следующей командной строки:</a:t>
            </a:r>
            <a:endParaRPr lang="en-US" sz="1800" dirty="0"/>
          </a:p>
          <a:p>
            <a:pPr marL="0" indent="0" algn="ctr">
              <a:buNone/>
            </a:pPr>
            <a:r>
              <a:rPr lang="fr-FR" sz="1800" b="1" dirty="0"/>
              <a:t>java </a:t>
            </a:r>
            <a:r>
              <a:rPr lang="fr-FR" sz="1800" b="1" dirty="0" err="1"/>
              <a:t>CommandArg</a:t>
            </a:r>
            <a:r>
              <a:rPr lang="fr-FR" sz="1800" b="1" dirty="0"/>
              <a:t> first second 23 56.2 23,9</a:t>
            </a:r>
            <a:endParaRPr lang="en-US" sz="1800" dirty="0"/>
          </a:p>
          <a:p>
            <a:pPr marL="0" indent="0">
              <a:buNone/>
            </a:pPr>
            <a:endParaRPr lang="ru-RU" sz="1800" dirty="0"/>
          </a:p>
          <a:p>
            <a:r>
              <a:rPr lang="ru-RU" sz="1800" dirty="0"/>
              <a:t>Результат будет следующий: </a:t>
            </a:r>
          </a:p>
          <a:p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35560" y="1628800"/>
            <a:ext cx="8291264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CommandArg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args.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Аргумент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=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458271" y="4725144"/>
            <a:ext cx="475252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Аргумент 0 = 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first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Аргумент 1 = 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second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Аргумент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2 = </a:t>
            </a: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23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Calibri" pitchFamily="34" charset="0"/>
              <a:cs typeface="Courier New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Аргумент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3 = 56.2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Аргумент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4 = 23,9</a:t>
            </a:r>
            <a:endParaRPr lang="ru-RU" dirty="0">
              <a:solidFill>
                <a:srgbClr val="000000"/>
              </a:solidFill>
              <a:latin typeface="Courier New" pitchFamily="49" charset="0"/>
              <a:ea typeface="Calibri" pitchFamily="34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homething.info/wp-content/uploads/2015/04/build-a-kitchen-table-6xzfcqk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34" y="4005064"/>
            <a:ext cx="4088382" cy="23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</a:t>
            </a:r>
            <a:r>
              <a:rPr lang="ru-RU" dirty="0"/>
              <a:t>. Быстрый старт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28629" y="900479"/>
            <a:ext cx="7927878" cy="714351"/>
          </a:xfrm>
        </p:spPr>
        <p:txBody>
          <a:bodyPr/>
          <a:lstStyle/>
          <a:p>
            <a:pPr marL="0" indent="0" algn="ctr">
              <a:buNone/>
            </a:pPr>
            <a:r>
              <a:rPr lang="ru-RU" sz="1800" dirty="0">
                <a:ea typeface="Times New Roman" pitchFamily="18" charset="0"/>
              </a:rPr>
              <a:t>Как быть, если нужно назвать 2 разных класса одинаковым именем</a:t>
            </a:r>
            <a:r>
              <a:rPr lang="en-US" sz="1800" dirty="0">
                <a:ea typeface="Times New Roman" pitchFamily="18" charset="0"/>
              </a:rPr>
              <a:t>?</a:t>
            </a:r>
            <a:endParaRPr lang="ru-RU" sz="1800" dirty="0">
              <a:ea typeface="Times New Roman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4100" name="Picture 4" descr="http://mediusinfo.ru/images/images/FOTO/Gorod/2015/december/me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23" y="1442818"/>
            <a:ext cx="3387776" cy="24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291959">
            <a:off x="4694186" y="2719488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Table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Left-Right Arrow Callout 8"/>
          <p:cNvSpPr/>
          <p:nvPr/>
        </p:nvSpPr>
        <p:spPr>
          <a:xfrm rot="19291959">
            <a:off x="3641562" y="2685664"/>
            <a:ext cx="3949012" cy="825054"/>
          </a:xfrm>
          <a:prstGeom prst="leftRightArrowCallou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9291959">
            <a:off x="3895272" y="378165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 rot="19291959">
            <a:off x="6295761" y="188777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</a:t>
            </a:r>
            <a:r>
              <a:rPr lang="ru-RU" dirty="0"/>
              <a:t>. Быстрый старт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070058" y="920783"/>
            <a:ext cx="8143902" cy="2738867"/>
          </a:xfrm>
        </p:spPr>
        <p:txBody>
          <a:bodyPr/>
          <a:lstStyle/>
          <a:p>
            <a:pPr marL="0" indent="0" algn="ctr">
              <a:buNone/>
            </a:pPr>
            <a:r>
              <a:rPr lang="ru-RU" sz="1800" dirty="0">
                <a:ea typeface="Times New Roman" pitchFamily="18" charset="0"/>
              </a:rPr>
              <a:t>Как быть, если нужно назвать 2 разных класса одинаковым именем</a:t>
            </a:r>
            <a:r>
              <a:rPr lang="en-US" sz="1800" dirty="0" smtClean="0">
                <a:ea typeface="Times New Roman" pitchFamily="18" charset="0"/>
              </a:rPr>
              <a:t>?</a:t>
            </a:r>
          </a:p>
          <a:p>
            <a:pPr marL="0" indent="0" algn="just">
              <a:buNone/>
            </a:pPr>
            <a:endParaRPr lang="ru-RU" sz="1800" dirty="0">
              <a:ea typeface="Times New Roman" pitchFamily="18" charset="0"/>
            </a:endParaRPr>
          </a:p>
          <a:p>
            <a:pPr algn="just"/>
            <a:r>
              <a:rPr lang="ru-RU" sz="1800" dirty="0"/>
              <a:t>Для недопущения ситуации т.н. «конфликта имён» в </a:t>
            </a:r>
            <a:r>
              <a:rPr lang="en-US" sz="1800" dirty="0"/>
              <a:t>Java </a:t>
            </a:r>
            <a:r>
              <a:rPr lang="ru-RU" sz="1800" dirty="0"/>
              <a:t>принято использовать пакеты</a:t>
            </a:r>
            <a:r>
              <a:rPr lang="en-US" sz="1800" dirty="0"/>
              <a:t> -</a:t>
            </a:r>
            <a:r>
              <a:rPr lang="ru-RU" sz="1800" dirty="0"/>
              <a:t> контейнеры классов, которые используются для разделения пространств имен.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Пакет в Java создается включением в текст программы первым оператором ключевого слова </a:t>
            </a:r>
            <a:r>
              <a:rPr lang="ru-RU" sz="1800" b="1" dirty="0" err="1"/>
              <a:t>package</a:t>
            </a:r>
            <a:r>
              <a:rPr lang="en-US" sz="1800" dirty="0"/>
              <a:t> </a:t>
            </a:r>
            <a:r>
              <a:rPr lang="ru-RU" sz="1800" dirty="0"/>
              <a:t>и помещением его в соответствующую папку:</a:t>
            </a: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4406366" y="3869745"/>
            <a:ext cx="337240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ru-RU" sz="200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ru-RU" sz="2000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имя_пакета</a:t>
            </a:r>
            <a:r>
              <a:rPr lang="ru-RU" sz="200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67608" y="4908062"/>
            <a:ext cx="736267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ru-RU" sz="200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ru-RU" sz="2000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имя_пакета.имя_подпакета.имя_подпакета</a:t>
            </a:r>
            <a:r>
              <a:rPr lang="ru-RU" sz="2000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homething.info/wp-content/uploads/2015/04/build-a-kitchen-table-6xzfcqk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34" y="4005064"/>
            <a:ext cx="4088382" cy="23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</a:t>
            </a:r>
            <a:r>
              <a:rPr lang="ru-RU" dirty="0"/>
              <a:t>. Быстрый старт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91544" y="915781"/>
            <a:ext cx="7794206" cy="714351"/>
          </a:xfrm>
        </p:spPr>
        <p:txBody>
          <a:bodyPr/>
          <a:lstStyle/>
          <a:p>
            <a:pPr marL="0" indent="0" algn="ctr">
              <a:buNone/>
            </a:pPr>
            <a:r>
              <a:rPr lang="ru-RU" sz="1800" dirty="0">
                <a:ea typeface="Times New Roman" pitchFamily="18" charset="0"/>
              </a:rPr>
              <a:t>Как быть, если нужно назвать 2 разных класса одинаковым именем</a:t>
            </a:r>
            <a:r>
              <a:rPr lang="en-US" sz="1800" dirty="0">
                <a:ea typeface="Times New Roman" pitchFamily="18" charset="0"/>
              </a:rPr>
              <a:t>?</a:t>
            </a:r>
            <a:endParaRPr lang="ru-RU" sz="1800" dirty="0">
              <a:ea typeface="Times New Roman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100" name="Picture 4" descr="http://mediusinfo.ru/images/images/FOTO/Gorod/2015/december/me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23" y="1442818"/>
            <a:ext cx="3387776" cy="24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612716" y="4915352"/>
            <a:ext cx="4774230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com.epam.courses.jf.se01.</a:t>
            </a:r>
            <a:r>
              <a:rPr lang="en-US" altLang="en-US" sz="16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furniture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{</a:t>
            </a:r>
            <a:endParaRPr lang="ru-RU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75520" y="1901444"/>
            <a:ext cx="4824536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com.epam.courses.jf.se01.</a:t>
            </a:r>
            <a:r>
              <a:rPr lang="en-US" altLang="en-US" sz="16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chemistry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{</a:t>
            </a:r>
            <a:endParaRPr lang="ru-RU" alt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sp>
        <p:nvSpPr>
          <p:cNvPr id="11" name="Striped Right Arrow 10"/>
          <p:cNvSpPr/>
          <p:nvPr/>
        </p:nvSpPr>
        <p:spPr>
          <a:xfrm>
            <a:off x="6608149" y="2189500"/>
            <a:ext cx="586275" cy="360040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iped Right Arrow 14"/>
          <p:cNvSpPr/>
          <p:nvPr/>
        </p:nvSpPr>
        <p:spPr>
          <a:xfrm rot="10800000">
            <a:off x="5000072" y="5227773"/>
            <a:ext cx="586275" cy="360040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ru-RU" dirty="0"/>
              <a:t>Введение в язык </a:t>
            </a:r>
            <a:r>
              <a:rPr lang="en-US" dirty="0"/>
              <a:t>Java</a:t>
            </a:r>
            <a:r>
              <a:rPr lang="ru-RU" dirty="0"/>
              <a:t>. Быстрый старт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99456" y="1560646"/>
            <a:ext cx="9753600" cy="4800600"/>
          </a:xfr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ru-RU" sz="1800" dirty="0"/>
              <a:t>Для хранения пакетов используются </a:t>
            </a:r>
            <a:r>
              <a:rPr lang="ru-RU" sz="1800" i="1" dirty="0"/>
              <a:t>каталоги файловой системы</a:t>
            </a:r>
            <a:r>
              <a:rPr lang="ru-RU" sz="1800" dirty="0"/>
              <a:t>. 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10" y="3635497"/>
            <a:ext cx="2762250" cy="1819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3635732"/>
            <a:ext cx="2743200" cy="18573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635040" y="2585827"/>
            <a:ext cx="6895751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com.epam.courses.jf.se01.mypackage.package1;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631976" y="2983704"/>
            <a:ext cx="658822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com.epam.courses.jf.se01.mypackage.package</a:t>
            </a:r>
            <a:r>
              <a:rPr lang="ru-RU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2070161" y="939002"/>
            <a:ext cx="7711854" cy="714351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66813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Arial" pitchFamily="34" charset="0"/>
              <a:buChar char="›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11313" indent="-280988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―"/>
              <a:tabLst>
                <a:tab pos="1611313" algn="l"/>
              </a:tabLs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796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Tx/>
              <a:buNone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>
                <a:ea typeface="Times New Roman" pitchFamily="18" charset="0"/>
              </a:rPr>
              <a:t>Но, ведь, нельзя же назвать 2 разных ФАЙЛА одинаковым именем</a:t>
            </a:r>
            <a:r>
              <a:rPr lang="en-US" sz="1800" dirty="0">
                <a:ea typeface="Times New Roman" pitchFamily="18" charset="0"/>
              </a:rPr>
              <a:t>?</a:t>
            </a:r>
            <a:endParaRPr lang="ru-RU" sz="1800" dirty="0">
              <a:ea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ru-RU" dirty="0"/>
              <a:t>Введение в язык </a:t>
            </a:r>
            <a:r>
              <a:rPr lang="en-US" dirty="0"/>
              <a:t>Java</a:t>
            </a:r>
            <a:r>
              <a:rPr lang="ru-RU" dirty="0"/>
              <a:t>. Быстрый старт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43996" y="1850342"/>
            <a:ext cx="10297144" cy="3582519"/>
          </a:xfrm>
        </p:spPr>
        <p:txBody>
          <a:bodyPr wrap="square">
            <a:spAutoFit/>
          </a:bodyPr>
          <a:lstStyle/>
          <a:p>
            <a:pPr marL="0" indent="0" algn="just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tabLst>
                <a:tab pos="457200" algn="l"/>
              </a:tabLst>
            </a:pPr>
            <a:r>
              <a:rPr lang="ru-RU" sz="1800" i="1" dirty="0">
                <a:ea typeface="Times New Roman" pitchFamily="18" charset="0"/>
              </a:rPr>
              <a:t>При компиляции </a:t>
            </a:r>
            <a:r>
              <a:rPr lang="ru-RU" sz="1800" dirty="0">
                <a:ea typeface="Times New Roman" pitchFamily="18" charset="0"/>
              </a:rPr>
              <a:t>поиск  пакетов осуществляется в:</a:t>
            </a:r>
          </a:p>
          <a:p>
            <a:pPr marL="1079500" indent="-355600" algn="just"/>
            <a:r>
              <a:rPr lang="ru-RU" sz="1800" dirty="0">
                <a:ea typeface="Times New Roman" pitchFamily="18" charset="0"/>
              </a:rPr>
              <a:t>рабочем каталоге</a:t>
            </a:r>
            <a:r>
              <a:rPr lang="en-US" sz="1800" dirty="0">
                <a:ea typeface="Times New Roman" pitchFamily="18" charset="0"/>
              </a:rPr>
              <a:t>;</a:t>
            </a:r>
            <a:endParaRPr lang="ru-RU" sz="1800" dirty="0"/>
          </a:p>
          <a:p>
            <a:pPr marL="1079500" indent="-355600" algn="just"/>
            <a:r>
              <a:rPr lang="ru-RU" sz="1800" dirty="0">
                <a:ea typeface="Times New Roman" pitchFamily="18" charset="0"/>
              </a:rPr>
              <a:t>используется параметр переменной среды </a:t>
            </a:r>
            <a:r>
              <a:rPr lang="en-US" sz="1800" b="1" dirty="0" err="1">
                <a:ea typeface="Times New Roman" pitchFamily="18" charset="0"/>
              </a:rPr>
              <a:t>classpath</a:t>
            </a:r>
            <a:r>
              <a:rPr lang="en-US" sz="1800" dirty="0">
                <a:ea typeface="Times New Roman" pitchFamily="18" charset="0"/>
              </a:rPr>
              <a:t>;</a:t>
            </a:r>
            <a:endParaRPr lang="ru-RU" sz="1800" dirty="0"/>
          </a:p>
          <a:p>
            <a:pPr marL="1079500" indent="-355600" algn="just"/>
            <a:r>
              <a:rPr lang="ru-RU" sz="1800" dirty="0">
                <a:ea typeface="Times New Roman" pitchFamily="18" charset="0"/>
              </a:rPr>
              <a:t>указывается местонахождение пакета параметром компилятора при помощи ключей «–</a:t>
            </a:r>
            <a:r>
              <a:rPr lang="en-US" sz="1800" b="1" dirty="0" err="1">
                <a:ea typeface="Times New Roman" pitchFamily="18" charset="0"/>
              </a:rPr>
              <a:t>classpath</a:t>
            </a:r>
            <a:r>
              <a:rPr lang="ru-RU" sz="1800" dirty="0">
                <a:ea typeface="Times New Roman" pitchFamily="18" charset="0"/>
              </a:rPr>
              <a:t>»</a:t>
            </a:r>
          </a:p>
          <a:p>
            <a:pPr marL="1536700" lvl="1" indent="-355600" algn="just"/>
            <a:r>
              <a:rPr lang="ru-RU" sz="1800" dirty="0">
                <a:ea typeface="Times New Roman" pitchFamily="18" charset="0"/>
              </a:rPr>
              <a:t>(или сокращённо - «</a:t>
            </a:r>
            <a:r>
              <a:rPr lang="en-US" sz="1800" b="1" dirty="0">
                <a:ea typeface="Times New Roman" pitchFamily="18" charset="0"/>
              </a:rPr>
              <a:t>-</a:t>
            </a:r>
            <a:r>
              <a:rPr lang="en-US" sz="1800" b="1" dirty="0" err="1">
                <a:ea typeface="Times New Roman" pitchFamily="18" charset="0"/>
              </a:rPr>
              <a:t>cp</a:t>
            </a:r>
            <a:r>
              <a:rPr lang="ru-RU" sz="1800" dirty="0">
                <a:ea typeface="Times New Roman" pitchFamily="18" charset="0"/>
              </a:rPr>
              <a:t>»)</a:t>
            </a:r>
            <a:r>
              <a:rPr lang="en-US" sz="1800" dirty="0">
                <a:ea typeface="Times New Roman" pitchFamily="18" charset="0"/>
              </a:rPr>
              <a:t>.</a:t>
            </a:r>
          </a:p>
          <a:p>
            <a:pPr marL="1079500" indent="-1079500" algn="just"/>
            <a:endParaRPr lang="en-US" sz="1800" dirty="0">
              <a:ea typeface="Times New Roman" pitchFamily="18" charset="0"/>
            </a:endParaRPr>
          </a:p>
          <a:p>
            <a:pPr marL="1079500" indent="-1079500" algn="just">
              <a:buNone/>
            </a:pPr>
            <a:r>
              <a:rPr lang="ru-RU" sz="1800" dirty="0">
                <a:ea typeface="Times New Roman" pitchFamily="18" charset="0"/>
              </a:rPr>
              <a:t>Пакеты </a:t>
            </a:r>
            <a:r>
              <a:rPr lang="ru-RU" sz="1800" b="1" dirty="0">
                <a:ea typeface="Times New Roman" pitchFamily="18" charset="0"/>
              </a:rPr>
              <a:t>регулируют права доступа </a:t>
            </a:r>
            <a:r>
              <a:rPr lang="ru-RU" sz="1800" dirty="0">
                <a:ea typeface="Times New Roman" pitchFamily="18" charset="0"/>
              </a:rPr>
              <a:t>к классам и подклассам.</a:t>
            </a:r>
            <a:endParaRPr lang="en-US" sz="1800" dirty="0">
              <a:ea typeface="Times New Roman" pitchFamily="18" charset="0"/>
            </a:endParaRPr>
          </a:p>
          <a:p>
            <a:pPr marL="1079500" indent="-1079500" algn="just">
              <a:buNone/>
            </a:pPr>
            <a:endParaRPr lang="en-US" sz="1800" dirty="0">
              <a:ea typeface="Times New Roman" pitchFamily="18" charset="0"/>
            </a:endParaRPr>
          </a:p>
          <a:p>
            <a:pPr marL="1079500" indent="-355600" algn="just"/>
            <a:r>
              <a:rPr lang="ru-RU" sz="1800" dirty="0">
                <a:ea typeface="Times New Roman" pitchFamily="18" charset="0"/>
              </a:rPr>
              <a:t>если ни один модификатор доступа не</a:t>
            </a:r>
            <a:r>
              <a:rPr lang="en-US" sz="1800" dirty="0">
                <a:ea typeface="Times New Roman" pitchFamily="18" charset="0"/>
              </a:rPr>
              <a:t> </a:t>
            </a:r>
            <a:r>
              <a:rPr lang="ru-RU" sz="1800" dirty="0">
                <a:ea typeface="Times New Roman" pitchFamily="18" charset="0"/>
              </a:rPr>
              <a:t>указан, то сущность (т.е. класс, метод или переменная) является доступной всем методам в том же самом </a:t>
            </a:r>
            <a:r>
              <a:rPr lang="ru-RU" sz="1800" i="1" dirty="0">
                <a:ea typeface="Times New Roman" pitchFamily="18" charset="0"/>
              </a:rPr>
              <a:t>пакете.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2063552" y="1017604"/>
            <a:ext cx="7315200" cy="369332"/>
          </a:xfrm>
          <a:prstGeom prst="rect">
            <a:avLst/>
          </a:prstGeom>
        </p:spPr>
        <p:txBody>
          <a:bodyPr>
            <a:spAutoFit/>
          </a:bodyPr>
          <a:lstStyle>
            <a:lvl1pPr marL="2857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66813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Arial" pitchFamily="34" charset="0"/>
              <a:buChar char="›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11313" indent="-280988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―"/>
              <a:tabLst>
                <a:tab pos="1611313" algn="l"/>
              </a:tabLs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796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Tx/>
              <a:buNone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 smtClean="0">
                <a:ea typeface="Times New Roman" pitchFamily="18" charset="0"/>
              </a:rPr>
              <a:t>Как </a:t>
            </a:r>
            <a:r>
              <a:rPr lang="ru-RU" sz="1800" dirty="0">
                <a:ea typeface="Times New Roman" pitchFamily="18" charset="0"/>
              </a:rPr>
              <a:t>компилятор находит файлы классов</a:t>
            </a:r>
            <a:r>
              <a:rPr lang="en-US" sz="1800" dirty="0">
                <a:ea typeface="Times New Roman" pitchFamily="18" charset="0"/>
              </a:rPr>
              <a:t>?</a:t>
            </a:r>
            <a:endParaRPr lang="ru-RU" sz="1800" dirty="0">
              <a:ea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</a:t>
            </a:r>
            <a:r>
              <a:rPr lang="ru-RU" dirty="0"/>
              <a:t>. Быстрый старт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2286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sz="1800" dirty="0">
                <a:ea typeface="Times New Roman" pitchFamily="18" charset="0"/>
              </a:rPr>
              <a:t>Для подключения пакета используется ключевое слово </a:t>
            </a:r>
            <a:r>
              <a:rPr lang="en-US" sz="1800" b="1" dirty="0">
                <a:ea typeface="Times New Roman" pitchFamily="18" charset="0"/>
              </a:rPr>
              <a:t>import</a:t>
            </a:r>
            <a:r>
              <a:rPr lang="ru-RU" sz="1800" dirty="0">
                <a:ea typeface="Times New Roman" pitchFamily="18" charset="0"/>
              </a:rPr>
              <a:t>.</a:t>
            </a:r>
            <a:endParaRPr lang="ru-RU" sz="1800" dirty="0"/>
          </a:p>
          <a:p>
            <a:pPr algn="just"/>
            <a:endParaRPr lang="en-US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3490959" y="1928802"/>
            <a:ext cx="51840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import</a:t>
            </a:r>
            <a:r>
              <a:rPr lang="ru-RU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ru-RU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имя_пакета.имя_подпакета</a:t>
            </a:r>
            <a:r>
              <a:rPr lang="ru-RU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.*;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56048" y="2571744"/>
            <a:ext cx="810039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import</a:t>
            </a:r>
            <a:r>
              <a:rPr lang="ru-RU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ru-RU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имя_пакета.имя_подпакета.имя_подпакета.имя_класса</a:t>
            </a:r>
            <a:r>
              <a:rPr lang="ru-RU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219600" y="3212976"/>
            <a:ext cx="3388568" cy="2420118"/>
            <a:chOff x="2695600" y="3212976"/>
            <a:chExt cx="3388568" cy="2420118"/>
          </a:xfrm>
        </p:grpSpPr>
        <p:sp>
          <p:nvSpPr>
            <p:cNvPr id="9" name="Rectangle 8"/>
            <p:cNvSpPr/>
            <p:nvPr/>
          </p:nvSpPr>
          <p:spPr>
            <a:xfrm>
              <a:off x="2695600" y="3707108"/>
              <a:ext cx="3388568" cy="19259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95600" y="3212976"/>
              <a:ext cx="1084312" cy="4942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15680" y="4293349"/>
              <a:ext cx="2092424" cy="1060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5680" y="3853740"/>
              <a:ext cx="1018226" cy="438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5816" y="3260995"/>
              <a:ext cx="609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java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53625" y="3877085"/>
              <a:ext cx="609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/>
                <a:t>util</a:t>
              </a:r>
              <a:endParaRPr lang="en-US" sz="20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05749" y="4542450"/>
              <a:ext cx="1256314" cy="5277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67944" y="4603142"/>
              <a:ext cx="731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Быстрый старт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2438400" y="900047"/>
            <a:ext cx="7315200" cy="495288"/>
          </a:xfrm>
          <a:prstGeom prst="rect">
            <a:avLst/>
          </a:prstGeom>
        </p:spPr>
        <p:txBody>
          <a:bodyPr/>
          <a:lstStyle/>
          <a:p>
            <a:pPr marL="285750" indent="-285750" algn="ctr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использовать пакеты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32991" y="1628801"/>
            <a:ext cx="655272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com.epam.courses.jf.se01.mypackage.package1;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Class1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Class2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Class2();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varInteger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Class2{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en-US" dirty="0"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432992" y="3899701"/>
            <a:ext cx="7407425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com.epam.courses.jf.se01.mypackage.package2;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com.epam.courses.jf.se01.mypackage.package1.Class1;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Class3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Class1 cl1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Class1();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3109"/>
            <a:ext cx="12192000" cy="715962"/>
          </a:xfrm>
        </p:spPr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Причины популярности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87280" y="6520259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26081" y="6501832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4" descr="http://www.tele-worx.com/TELE-WORX/Interface_and_Protocol_Expertise_files/Com%20Layers.png"/>
          <p:cNvPicPr preferRelativeResize="0"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" r="-270"/>
          <a:stretch/>
        </p:blipFill>
        <p:spPr bwMode="auto">
          <a:xfrm>
            <a:off x="2850468" y="921326"/>
            <a:ext cx="6491064" cy="53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7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Быстрый старт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726432" y="3356992"/>
            <a:ext cx="6465912" cy="432048"/>
          </a:xfrm>
        </p:spPr>
        <p:txBody>
          <a:bodyPr/>
          <a:lstStyle/>
          <a:p>
            <a:pPr>
              <a:buNone/>
            </a:pPr>
            <a:r>
              <a:rPr lang="ru-RU" sz="1800" dirty="0"/>
              <a:t>Структура и содержимое пакетов при компиляции:</a:t>
            </a: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97745" y="788813"/>
            <a:ext cx="6996511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com.epam.courses.jf.se01.mypackage.package1;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Class4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Class2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Class2();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methodClass4(Class1 cl1){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cl1.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varInteger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89" y="3928839"/>
            <a:ext cx="2886075" cy="18478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3900264"/>
            <a:ext cx="2857500" cy="19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</a:t>
            </a:r>
            <a:r>
              <a:rPr lang="ru-RU" dirty="0"/>
              <a:t>. Быстрый старт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81400" y="6266828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9220201" y="6248401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452662" y="1052736"/>
            <a:ext cx="1571636" cy="6429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private</a:t>
            </a:r>
          </a:p>
        </p:txBody>
      </p:sp>
      <p:sp>
        <p:nvSpPr>
          <p:cNvPr id="7" name="Овал 6"/>
          <p:cNvSpPr/>
          <p:nvPr/>
        </p:nvSpPr>
        <p:spPr>
          <a:xfrm>
            <a:off x="4223792" y="1052736"/>
            <a:ext cx="2016224" cy="6429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default </a:t>
            </a:r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(package-private)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6528048" y="1052736"/>
            <a:ext cx="1656184" cy="6429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protected</a:t>
            </a:r>
          </a:p>
        </p:txBody>
      </p:sp>
      <p:sp>
        <p:nvSpPr>
          <p:cNvPr id="10" name="Овал 9"/>
          <p:cNvSpPr/>
          <p:nvPr/>
        </p:nvSpPr>
        <p:spPr>
          <a:xfrm>
            <a:off x="8400256" y="1052736"/>
            <a:ext cx="1339082" cy="6429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public</a:t>
            </a:r>
          </a:p>
        </p:txBody>
      </p:sp>
      <p:cxnSp>
        <p:nvCxnSpPr>
          <p:cNvPr id="12" name="Прямая со стрелкой 11"/>
          <p:cNvCxnSpPr>
            <a:stCxn id="6" idx="6"/>
            <a:endCxn id="7" idx="2"/>
          </p:cNvCxnSpPr>
          <p:nvPr/>
        </p:nvCxnSpPr>
        <p:spPr>
          <a:xfrm>
            <a:off x="4024298" y="1374207"/>
            <a:ext cx="199494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7" idx="6"/>
            <a:endCxn id="9" idx="2"/>
          </p:cNvCxnSpPr>
          <p:nvPr/>
        </p:nvCxnSpPr>
        <p:spPr>
          <a:xfrm>
            <a:off x="6240016" y="1374207"/>
            <a:ext cx="28803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9" idx="6"/>
            <a:endCxn id="10" idx="2"/>
          </p:cNvCxnSpPr>
          <p:nvPr/>
        </p:nvCxnSpPr>
        <p:spPr>
          <a:xfrm>
            <a:off x="8184232" y="1374207"/>
            <a:ext cx="216024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3280925" y="1757815"/>
            <a:ext cx="5630151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com.epam.courses.jf.se01;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Modificators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AboutJava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AboutJava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s1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obj.getAboutJava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s2 = obj.info();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error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AboutJava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getAboutJava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info(){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"About Java."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548680"/>
            <a:ext cx="6696075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Типы данных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215768" y="1700808"/>
            <a:ext cx="9753600" cy="4800600"/>
          </a:xfrm>
        </p:spPr>
        <p:txBody>
          <a:bodyPr>
            <a:spAutoFit/>
          </a:bodyPr>
          <a:lstStyle/>
          <a:p>
            <a:pPr algn="just"/>
            <a:r>
              <a:rPr lang="ru-RU" sz="1800" dirty="0"/>
              <a:t>Управление памятью непосредственно обеспечивается </a:t>
            </a:r>
            <a:r>
              <a:rPr lang="en-US" sz="1800" dirty="0"/>
              <a:t>JVM</a:t>
            </a:r>
            <a:r>
              <a:rPr lang="ru-RU" sz="1800" dirty="0"/>
              <a:t>.</a:t>
            </a:r>
          </a:p>
          <a:p>
            <a:pPr algn="just"/>
            <a:endParaRPr lang="ru-RU" sz="1800" dirty="0"/>
          </a:p>
          <a:p>
            <a:pPr algn="just"/>
            <a:r>
              <a:rPr lang="ru-RU" sz="1800" dirty="0"/>
              <a:t>В </a:t>
            </a:r>
            <a:r>
              <a:rPr lang="ru-RU" sz="1800" dirty="0" err="1"/>
              <a:t>Java</a:t>
            </a:r>
            <a:r>
              <a:rPr lang="ru-RU" sz="1800" dirty="0"/>
              <a:t> все объекты программы расположены в </a:t>
            </a:r>
            <a:r>
              <a:rPr lang="ru-RU" sz="1800" b="1" dirty="0"/>
              <a:t>динамической памяти </a:t>
            </a:r>
            <a:r>
              <a:rPr lang="ru-RU" sz="1800" dirty="0"/>
              <a:t>(</a:t>
            </a:r>
            <a:r>
              <a:rPr lang="ru-RU" sz="1800" dirty="0" err="1"/>
              <a:t>heap</a:t>
            </a:r>
            <a:r>
              <a:rPr lang="ru-RU" sz="1800" dirty="0"/>
              <a:t>) и доступны по </a:t>
            </a:r>
            <a:r>
              <a:rPr lang="ru-RU" sz="1800" b="1" dirty="0"/>
              <a:t>объектным ссылкам</a:t>
            </a:r>
            <a:r>
              <a:rPr lang="ru-RU" sz="1800" dirty="0"/>
              <a:t>, которые в свою очередь хранятся в </a:t>
            </a:r>
            <a:r>
              <a:rPr lang="ru-RU" sz="1800" i="1" dirty="0"/>
              <a:t>стеке </a:t>
            </a:r>
            <a:r>
              <a:rPr lang="ru-RU" sz="1800" dirty="0"/>
              <a:t>(</a:t>
            </a:r>
            <a:r>
              <a:rPr lang="en-US" sz="1800" dirty="0"/>
              <a:t>non-</a:t>
            </a:r>
            <a:r>
              <a:rPr lang="ru-RU" sz="1800" dirty="0" err="1"/>
              <a:t>heap</a:t>
            </a:r>
            <a:r>
              <a:rPr lang="ru-RU" sz="1800" dirty="0"/>
              <a:t>). 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9616" y="929750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наиболее рационально использовать память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Title 10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Типы данных, переменные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052" name="Group 1051"/>
          <p:cNvGrpSpPr/>
          <p:nvPr/>
        </p:nvGrpSpPr>
        <p:grpSpPr>
          <a:xfrm>
            <a:off x="2501280" y="1052212"/>
            <a:ext cx="7411144" cy="5041085"/>
            <a:chOff x="977280" y="764179"/>
            <a:chExt cx="7411144" cy="5041085"/>
          </a:xfrm>
        </p:grpSpPr>
        <p:sp>
          <p:nvSpPr>
            <p:cNvPr id="3" name="Rectangle 2"/>
            <p:cNvSpPr/>
            <p:nvPr/>
          </p:nvSpPr>
          <p:spPr>
            <a:xfrm>
              <a:off x="977280" y="988939"/>
              <a:ext cx="2082552" cy="28001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7280" y="999598"/>
              <a:ext cx="208255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public class </a:t>
              </a:r>
              <a:r>
                <a:rPr lang="en-US" sz="1400" dirty="0" err="1"/>
                <a:t>StackRef</a:t>
              </a:r>
              <a:r>
                <a:rPr lang="ru-RU" sz="1400" dirty="0"/>
                <a:t> </a:t>
              </a:r>
              <a:r>
                <a:rPr lang="en-US" sz="1400" dirty="0"/>
                <a:t>{</a:t>
              </a:r>
            </a:p>
            <a:p>
              <a:endParaRPr lang="en-US" sz="1400" dirty="0"/>
            </a:p>
            <a:p>
              <a:r>
                <a:rPr lang="ru-RU" sz="1400" dirty="0"/>
                <a:t>  </a:t>
              </a:r>
              <a:r>
                <a:rPr lang="en-US" sz="1400" dirty="0"/>
                <a:t>public void first(){</a:t>
              </a:r>
            </a:p>
            <a:p>
              <a:r>
                <a:rPr lang="en-US" sz="1400" dirty="0"/>
                <a:t>  </a:t>
              </a:r>
              <a:r>
                <a:rPr lang="ru-RU" sz="1400" dirty="0"/>
                <a:t>  </a:t>
              </a:r>
              <a:r>
                <a:rPr lang="en-US" sz="1400" dirty="0"/>
                <a:t>second();</a:t>
              </a:r>
            </a:p>
            <a:p>
              <a:r>
                <a:rPr lang="en-US" sz="1400" dirty="0"/>
                <a:t>  </a:t>
              </a:r>
              <a:r>
                <a:rPr lang="ru-RU" sz="1400" dirty="0"/>
                <a:t>  </a:t>
              </a:r>
              <a:r>
                <a:rPr lang="en-US" sz="1400" dirty="0"/>
                <a:t>//after</a:t>
              </a:r>
            </a:p>
            <a:p>
              <a:r>
                <a:rPr lang="ru-RU" sz="1400" dirty="0"/>
                <a:t>  </a:t>
              </a:r>
              <a:r>
                <a:rPr lang="en-US" sz="1400" dirty="0"/>
                <a:t>}</a:t>
              </a:r>
            </a:p>
            <a:p>
              <a:endParaRPr lang="en-US" sz="1400" dirty="0"/>
            </a:p>
            <a:p>
              <a:r>
                <a:rPr lang="ru-RU" sz="1400" dirty="0"/>
                <a:t>  </a:t>
              </a:r>
              <a:r>
                <a:rPr lang="en-US" sz="1400" dirty="0"/>
                <a:t>public void second(){</a:t>
              </a:r>
            </a:p>
            <a:p>
              <a:r>
                <a:rPr lang="en-US" sz="1400" dirty="0"/>
                <a:t>  </a:t>
              </a:r>
              <a:r>
                <a:rPr lang="ru-RU" sz="1400" dirty="0"/>
                <a:t>  </a:t>
              </a:r>
              <a:r>
                <a:rPr lang="en-US" sz="1400" dirty="0"/>
                <a:t>Car c =new Car();</a:t>
              </a:r>
            </a:p>
            <a:p>
              <a:r>
                <a:rPr lang="ru-RU" sz="1400" dirty="0"/>
                <a:t>  </a:t>
              </a:r>
              <a:r>
                <a:rPr lang="en-US" sz="1400" dirty="0"/>
                <a:t>}</a:t>
              </a:r>
            </a:p>
            <a:p>
              <a:endParaRPr lang="en-US" sz="1400" dirty="0"/>
            </a:p>
            <a:p>
              <a:r>
                <a:rPr lang="en-US" sz="1400" dirty="0"/>
                <a:t>}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77280" y="3933056"/>
              <a:ext cx="1866528" cy="16769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77280" y="4009521"/>
              <a:ext cx="186652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public class </a:t>
              </a:r>
              <a:r>
                <a:rPr lang="en-US" sz="1400" dirty="0" err="1"/>
                <a:t>HeapRef</a:t>
              </a:r>
              <a:r>
                <a:rPr lang="en-US" sz="1400" dirty="0"/>
                <a:t>{</a:t>
              </a:r>
            </a:p>
            <a:p>
              <a:r>
                <a:rPr lang="en-US" sz="1400" dirty="0"/>
                <a:t>  Car c = new Car();</a:t>
              </a:r>
            </a:p>
            <a:p>
              <a:endParaRPr lang="en-US" sz="1400" dirty="0"/>
            </a:p>
            <a:p>
              <a:r>
                <a:rPr lang="ru-RU" sz="1400" dirty="0"/>
                <a:t>  </a:t>
              </a:r>
              <a:r>
                <a:rPr lang="en-US" sz="1400" dirty="0"/>
                <a:t>public void first(){</a:t>
              </a:r>
            </a:p>
            <a:p>
              <a:r>
                <a:rPr lang="en-US" sz="1400" dirty="0"/>
                <a:t> </a:t>
              </a:r>
              <a:r>
                <a:rPr lang="ru-RU" sz="1400" dirty="0"/>
                <a:t>   </a:t>
              </a:r>
              <a:r>
                <a:rPr lang="en-US" sz="1400" dirty="0"/>
                <a:t>c = new Car();</a:t>
              </a:r>
            </a:p>
            <a:p>
              <a:r>
                <a:rPr lang="ru-RU" sz="1400" dirty="0"/>
                <a:t>  </a:t>
              </a:r>
              <a:r>
                <a:rPr lang="en-US" sz="1400" dirty="0"/>
                <a:t>}</a:t>
              </a:r>
            </a:p>
            <a:p>
              <a:r>
                <a:rPr lang="en-US" sz="1400" dirty="0"/>
                <a:t>}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81011" y="1224919"/>
              <a:ext cx="1866528" cy="2728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81011" y="1497760"/>
              <a:ext cx="1866528" cy="2728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81011" y="1769818"/>
              <a:ext cx="1866528" cy="2728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89531" y="2204864"/>
              <a:ext cx="1866528" cy="2728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89531" y="2477705"/>
              <a:ext cx="1866528" cy="2728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89531" y="2749763"/>
              <a:ext cx="1866528" cy="2728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89531" y="3140968"/>
              <a:ext cx="1866528" cy="2728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89531" y="3413809"/>
              <a:ext cx="1866528" cy="2728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89531" y="3685867"/>
              <a:ext cx="1866528" cy="2728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cc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084168" y="2348880"/>
              <a:ext cx="2009676" cy="8733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012160" y="3501008"/>
              <a:ext cx="2376264" cy="98617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012160" y="4574798"/>
              <a:ext cx="2376264" cy="123046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89531" y="1753071"/>
              <a:ext cx="18580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first()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685271" y="2733469"/>
              <a:ext cx="18580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first()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89531" y="2456114"/>
              <a:ext cx="18580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second()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93791" y="3667769"/>
              <a:ext cx="18580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first()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81011" y="3391695"/>
              <a:ext cx="18580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second()  ref c</a:t>
              </a:r>
            </a:p>
          </p:txBody>
        </p:sp>
        <p:cxnSp>
          <p:nvCxnSpPr>
            <p:cNvPr id="1024" name="Straight Arrow Connector 1023"/>
            <p:cNvCxnSpPr/>
            <p:nvPr/>
          </p:nvCxnSpPr>
          <p:spPr>
            <a:xfrm>
              <a:off x="2453325" y="1584937"/>
              <a:ext cx="1269251" cy="34624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 w="lg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927170" y="1804094"/>
              <a:ext cx="1778987" cy="8017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 w="lg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498626" y="2878962"/>
              <a:ext cx="2012032" cy="62047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 w="lg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758184" y="2009336"/>
              <a:ext cx="1989331" cy="1197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 w="lg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TextBox 1034"/>
            <p:cNvSpPr txBox="1"/>
            <p:nvPr/>
          </p:nvSpPr>
          <p:spPr>
            <a:xfrm>
              <a:off x="3068352" y="1537047"/>
              <a:ext cx="276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93739" y="2132856"/>
              <a:ext cx="276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76461" y="2833191"/>
              <a:ext cx="276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59832" y="1753071"/>
              <a:ext cx="276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</a:t>
              </a:r>
            </a:p>
          </p:txBody>
        </p:sp>
        <p:sp>
          <p:nvSpPr>
            <p:cNvPr id="1036" name="Oval 1035"/>
            <p:cNvSpPr/>
            <p:nvPr/>
          </p:nvSpPr>
          <p:spPr>
            <a:xfrm>
              <a:off x="6294512" y="2573177"/>
              <a:ext cx="720080" cy="4040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TextBox 1036"/>
            <p:cNvSpPr txBox="1"/>
            <p:nvPr/>
          </p:nvSpPr>
          <p:spPr>
            <a:xfrm>
              <a:off x="6294512" y="259052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Car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6294512" y="3773861"/>
              <a:ext cx="576064" cy="31250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438528" y="371703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7230616" y="3697706"/>
              <a:ext cx="720080" cy="4040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230616" y="371505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Car</a:t>
              </a:r>
            </a:p>
          </p:txBody>
        </p:sp>
        <p:cxnSp>
          <p:nvCxnSpPr>
            <p:cNvPr id="1039" name="Straight Connector 1038"/>
            <p:cNvCxnSpPr>
              <a:stCxn id="52" idx="6"/>
              <a:endCxn id="55" idx="1"/>
            </p:cNvCxnSpPr>
            <p:nvPr/>
          </p:nvCxnSpPr>
          <p:spPr>
            <a:xfrm flipV="1">
              <a:off x="6870576" y="3899721"/>
              <a:ext cx="360040" cy="303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0" name="TextBox 1039"/>
            <p:cNvSpPr txBox="1"/>
            <p:nvPr/>
          </p:nvSpPr>
          <p:spPr>
            <a:xfrm>
              <a:off x="6366520" y="4057327"/>
              <a:ext cx="474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/>
                <a:t>Ref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300192" y="4926213"/>
              <a:ext cx="576064" cy="31250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44208" y="486938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7267104" y="5222870"/>
              <a:ext cx="720080" cy="4040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267104" y="524021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Car</a:t>
              </a:r>
            </a:p>
          </p:txBody>
        </p:sp>
        <p:cxnSp>
          <p:nvCxnSpPr>
            <p:cNvPr id="63" name="Straight Connector 62"/>
            <p:cNvCxnSpPr>
              <a:stCxn id="59" idx="6"/>
              <a:endCxn id="62" idx="1"/>
            </p:cNvCxnSpPr>
            <p:nvPr/>
          </p:nvCxnSpPr>
          <p:spPr>
            <a:xfrm>
              <a:off x="6876256" y="5082465"/>
              <a:ext cx="390848" cy="3424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6372200" y="5209679"/>
              <a:ext cx="474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/>
                <a:t>Ref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195096" y="4718814"/>
              <a:ext cx="720080" cy="4040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95096" y="473616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Car</a:t>
              </a:r>
            </a:p>
          </p:txBody>
        </p:sp>
        <p:sp>
          <p:nvSpPr>
            <p:cNvPr id="1041" name="TextBox 1040"/>
            <p:cNvSpPr txBox="1"/>
            <p:nvPr/>
          </p:nvSpPr>
          <p:spPr>
            <a:xfrm>
              <a:off x="3672491" y="764179"/>
              <a:ext cx="1866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u="sng" dirty="0"/>
                <a:t>Stack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353767" y="1704810"/>
              <a:ext cx="1866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u="sng" dirty="0"/>
                <a:t>Heap</a:t>
              </a:r>
            </a:p>
          </p:txBody>
        </p:sp>
        <p:cxnSp>
          <p:nvCxnSpPr>
            <p:cNvPr id="1043" name="Straight Arrow Connector 1042"/>
            <p:cNvCxnSpPr>
              <a:endCxn id="1037" idx="1"/>
            </p:cNvCxnSpPr>
            <p:nvPr/>
          </p:nvCxnSpPr>
          <p:spPr>
            <a:xfrm flipV="1">
              <a:off x="4867672" y="2775192"/>
              <a:ext cx="1426840" cy="78453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oval" w="lg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25" idx="2"/>
            </p:cNvCxnSpPr>
            <p:nvPr/>
          </p:nvCxnSpPr>
          <p:spPr>
            <a:xfrm flipV="1">
              <a:off x="2483768" y="3994097"/>
              <a:ext cx="3528392" cy="3902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 w="lg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2246732" y="5041226"/>
              <a:ext cx="3816424" cy="1111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oval" w="lg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275856" y="4005064"/>
              <a:ext cx="276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87206" y="4797152"/>
              <a:ext cx="276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995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Типы данных, переменные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ru-RU" sz="1800" dirty="0"/>
              <a:t>Необходимо отметить, что объектные ссылки языка </a:t>
            </a:r>
            <a:r>
              <a:rPr lang="ru-RU" sz="1800" dirty="0" err="1"/>
              <a:t>Java</a:t>
            </a:r>
            <a:r>
              <a:rPr lang="ru-RU" sz="1800" dirty="0"/>
              <a:t> </a:t>
            </a:r>
            <a:r>
              <a:rPr lang="ru-RU" sz="1800" i="1" dirty="0"/>
              <a:t>содержат информацию о классе </a:t>
            </a:r>
            <a:r>
              <a:rPr lang="ru-RU" sz="1800" dirty="0"/>
              <a:t>объектов, на которые они ссылаются, так что объектные ссылки - это не указатели, а дескрипторы объектов. </a:t>
            </a:r>
            <a:endParaRPr lang="en-US" sz="1800" dirty="0"/>
          </a:p>
          <a:p>
            <a:pPr algn="just">
              <a:buNone/>
            </a:pPr>
            <a:endParaRPr lang="en-US" sz="1800" dirty="0"/>
          </a:p>
          <a:p>
            <a:pPr algn="just">
              <a:buNone/>
            </a:pPr>
            <a:r>
              <a:rPr lang="ru-RU" sz="1800" dirty="0"/>
              <a:t>Наличие дескрипторов позволяет JVM выполнять проверку совместимости типов на фазе интерпретации кода, генерируя исключение в случае ошибки. </a:t>
            </a:r>
            <a:endParaRPr lang="en-US" sz="1800" dirty="0"/>
          </a:p>
          <a:p>
            <a:pPr algn="just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5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Типы данных, переменные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ru-RU" sz="1800" b="1" dirty="0"/>
              <a:t>Память</a:t>
            </a:r>
            <a:r>
              <a:rPr lang="ru-RU" sz="1800" dirty="0"/>
              <a:t>, выделяемая </a:t>
            </a:r>
            <a:r>
              <a:rPr lang="ru-RU" sz="1800" i="1" dirty="0"/>
              <a:t>для ссылок</a:t>
            </a:r>
            <a:r>
              <a:rPr lang="ru-RU" sz="1800" dirty="0"/>
              <a:t>, </a:t>
            </a:r>
            <a:r>
              <a:rPr lang="ru-RU" sz="1800" b="1" dirty="0"/>
              <a:t>управляется автоматически</a:t>
            </a:r>
            <a:r>
              <a:rPr lang="ru-RU" sz="1800" dirty="0"/>
              <a:t>, как и память для примитивных типов. </a:t>
            </a:r>
            <a:r>
              <a:rPr lang="ru-RU" sz="1800" b="1" dirty="0"/>
              <a:t>Память</a:t>
            </a:r>
            <a:r>
              <a:rPr lang="ru-RU" sz="1800" dirty="0"/>
              <a:t> для каждого </a:t>
            </a:r>
            <a:r>
              <a:rPr lang="ru-RU" sz="1800" b="1" dirty="0"/>
              <a:t>объекта</a:t>
            </a:r>
            <a:r>
              <a:rPr lang="ru-RU" sz="1800" dirty="0"/>
              <a:t> </a:t>
            </a:r>
            <a:r>
              <a:rPr lang="ru-RU" sz="1800" dirty="0" err="1"/>
              <a:t>аллоцируется</a:t>
            </a:r>
            <a:r>
              <a:rPr lang="ru-RU" sz="1800" dirty="0"/>
              <a:t> </a:t>
            </a:r>
            <a:r>
              <a:rPr lang="en-US" sz="1800" dirty="0"/>
              <a:t>(</a:t>
            </a:r>
            <a:r>
              <a:rPr lang="ru-RU" sz="1800" dirty="0"/>
              <a:t>выделяется</a:t>
            </a:r>
            <a:r>
              <a:rPr lang="en-US" sz="1800" dirty="0"/>
              <a:t>) </a:t>
            </a:r>
            <a:r>
              <a:rPr lang="ru-RU" sz="1800" dirty="0"/>
              <a:t>при помощи операции </a:t>
            </a:r>
            <a:r>
              <a:rPr lang="en-US" sz="1800" i="1" u="sng" dirty="0"/>
              <a:t>new</a:t>
            </a:r>
            <a:r>
              <a:rPr lang="ru-RU" sz="1800" dirty="0"/>
              <a:t>.</a:t>
            </a:r>
            <a:endParaRPr lang="en-US" sz="1800" dirty="0"/>
          </a:p>
          <a:p>
            <a:pPr algn="just">
              <a:buNone/>
            </a:pPr>
            <a:endParaRPr lang="en-US" sz="1800" dirty="0"/>
          </a:p>
          <a:p>
            <a:pPr algn="just">
              <a:buNone/>
            </a:pPr>
            <a:r>
              <a:rPr lang="ru-RU" sz="1800" i="1" dirty="0"/>
              <a:t>Программа не освобождает выделенную память</a:t>
            </a:r>
            <a:r>
              <a:rPr lang="ru-RU" sz="1800" dirty="0"/>
              <a:t>, это делает </a:t>
            </a:r>
            <a:r>
              <a:rPr lang="en-US" sz="1800" dirty="0"/>
              <a:t>JVM</a:t>
            </a:r>
            <a:r>
              <a:rPr lang="ru-RU" sz="1800" dirty="0"/>
              <a:t>. Автоматическое освобождение памяти, занимаемой уже ненужными (неиспользуемыми) объектами</a:t>
            </a:r>
            <a:r>
              <a:rPr lang="en-US" sz="1800" dirty="0"/>
              <a:t> </a:t>
            </a:r>
            <a:r>
              <a:rPr lang="ru-RU" sz="1800" dirty="0"/>
              <a:t>выполняется в </a:t>
            </a:r>
            <a:r>
              <a:rPr lang="en-US" sz="1800" dirty="0"/>
              <a:t>JVM</a:t>
            </a:r>
            <a:r>
              <a:rPr lang="ru-RU" sz="1800" dirty="0"/>
              <a:t> программным механизмом, который называется </a:t>
            </a:r>
            <a:r>
              <a:rPr lang="ru-RU" sz="1800" b="1" dirty="0"/>
              <a:t>сборщиком мусора</a:t>
            </a:r>
            <a:r>
              <a:rPr lang="ru-RU" sz="1800" dirty="0"/>
              <a:t> («</a:t>
            </a:r>
            <a:r>
              <a:rPr lang="en-US" sz="1800" dirty="0"/>
              <a:t>garbage collector</a:t>
            </a:r>
            <a:r>
              <a:rPr lang="ru-RU" sz="1800" dirty="0"/>
              <a:t>»</a:t>
            </a:r>
            <a:r>
              <a:rPr lang="en-US" sz="1800" dirty="0"/>
              <a:t> </a:t>
            </a:r>
            <a:r>
              <a:rPr lang="ru-RU" sz="1800" dirty="0"/>
              <a:t>или </a:t>
            </a:r>
            <a:r>
              <a:rPr lang="en-US" sz="1800" dirty="0"/>
              <a:t>GC</a:t>
            </a:r>
            <a:r>
              <a:rPr lang="ru-RU" sz="1800" dirty="0"/>
              <a:t>).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</a:t>
            </a:r>
            <a:r>
              <a:rPr lang="en-US" dirty="0"/>
              <a:t>. </a:t>
            </a:r>
            <a:r>
              <a:rPr lang="ru-RU" dirty="0"/>
              <a:t>Примитивные типы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3392" y="1219200"/>
            <a:ext cx="10801200" cy="4800600"/>
          </a:xfrm>
        </p:spPr>
        <p:txBody>
          <a:bodyPr/>
          <a:lstStyle/>
          <a:p>
            <a:pPr marL="0" indent="0" algn="ctr">
              <a:spcBef>
                <a:spcPts val="400"/>
              </a:spcBef>
              <a:buClr>
                <a:srgbClr val="E76F00"/>
              </a:buClr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ru-RU" sz="1800" b="1" dirty="0"/>
              <a:t>Примитивные типы</a:t>
            </a:r>
            <a:endParaRPr lang="en-US" sz="1800" b="1" dirty="0"/>
          </a:p>
          <a:p>
            <a:pPr marL="0" indent="0" algn="just">
              <a:spcBef>
                <a:spcPts val="400"/>
              </a:spcBef>
              <a:buClr>
                <a:srgbClr val="E76F00"/>
              </a:buClr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en-US" sz="1800" dirty="0"/>
          </a:p>
          <a:p>
            <a:pPr marL="0" indent="0" algn="just">
              <a:spcBef>
                <a:spcPts val="400"/>
              </a:spcBef>
              <a:buClr>
                <a:srgbClr val="E76F00"/>
              </a:buClr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ru-RU" sz="1800" dirty="0"/>
              <a:t>	</a:t>
            </a:r>
            <a:r>
              <a:rPr lang="en-US" sz="1800" dirty="0" err="1"/>
              <a:t>Язык</a:t>
            </a:r>
            <a:r>
              <a:rPr lang="en-US" sz="1800" dirty="0"/>
              <a:t> Java </a:t>
            </a:r>
            <a:r>
              <a:rPr lang="en-US" sz="1800" dirty="0" err="1"/>
              <a:t>является</a:t>
            </a:r>
            <a:r>
              <a:rPr lang="en-US" sz="1800" dirty="0"/>
              <a:t> </a:t>
            </a:r>
            <a:r>
              <a:rPr lang="en-US" sz="1800" dirty="0" err="1"/>
              <a:t>объектно-ориентированным</a:t>
            </a:r>
            <a:r>
              <a:rPr lang="en-US" sz="1800" dirty="0"/>
              <a:t>, </a:t>
            </a:r>
            <a:r>
              <a:rPr lang="en-US" sz="1800" dirty="0" err="1"/>
              <a:t>но</a:t>
            </a:r>
            <a:r>
              <a:rPr lang="en-US" sz="1800" dirty="0"/>
              <a:t> </a:t>
            </a:r>
            <a:r>
              <a:rPr lang="en-US" sz="1800" dirty="0" err="1"/>
              <a:t>существуют</a:t>
            </a:r>
            <a:r>
              <a:rPr lang="en-US" sz="1800" dirty="0"/>
              <a:t> </a:t>
            </a:r>
            <a:r>
              <a:rPr lang="en-US" sz="1800" dirty="0" err="1"/>
              <a:t>типы</a:t>
            </a:r>
            <a:r>
              <a:rPr lang="en-US" sz="1800" dirty="0"/>
              <a:t> </a:t>
            </a:r>
            <a:r>
              <a:rPr lang="en-US" sz="1800" dirty="0" err="1"/>
              <a:t>данных</a:t>
            </a:r>
            <a:r>
              <a:rPr lang="en-US" sz="1800" dirty="0"/>
              <a:t> (</a:t>
            </a:r>
            <a:r>
              <a:rPr lang="en-US" sz="1800" dirty="0" err="1"/>
              <a:t>простые</a:t>
            </a:r>
            <a:r>
              <a:rPr lang="en-US" sz="1800" dirty="0"/>
              <a:t>/</a:t>
            </a:r>
            <a:r>
              <a:rPr lang="en-US" sz="1800" dirty="0" err="1"/>
              <a:t>примитивные</a:t>
            </a:r>
            <a:r>
              <a:rPr lang="en-US" sz="1800" dirty="0"/>
              <a:t>), </a:t>
            </a:r>
            <a:r>
              <a:rPr lang="en-US" sz="1800" dirty="0" err="1"/>
              <a:t>не</a:t>
            </a:r>
            <a:r>
              <a:rPr lang="en-US" sz="1800" dirty="0"/>
              <a:t> </a:t>
            </a:r>
            <a:r>
              <a:rPr lang="en-US" sz="1800" dirty="0" err="1"/>
              <a:t>являющиеся</a:t>
            </a:r>
            <a:r>
              <a:rPr lang="en-US" sz="1800" dirty="0"/>
              <a:t> </a:t>
            </a:r>
            <a:r>
              <a:rPr lang="en-US" sz="1800" dirty="0" err="1"/>
              <a:t>объектами</a:t>
            </a:r>
            <a:r>
              <a:rPr lang="ru-RU" sz="1800" dirty="0"/>
              <a:t>:</a:t>
            </a:r>
          </a:p>
          <a:p>
            <a:pPr marL="719138" indent="-273050" algn="just">
              <a:spcBef>
                <a:spcPts val="400"/>
              </a:spcBef>
              <a:defRPr/>
            </a:pPr>
            <a:r>
              <a:rPr lang="ru-RU" sz="1800" dirty="0" err="1"/>
              <a:t>ф</a:t>
            </a:r>
            <a:r>
              <a:rPr lang="en-US" sz="1800" dirty="0" err="1"/>
              <a:t>актор</a:t>
            </a:r>
            <a:r>
              <a:rPr lang="en-US" sz="1800" dirty="0"/>
              <a:t> </a:t>
            </a:r>
            <a:r>
              <a:rPr lang="en-US" sz="1800" dirty="0" err="1"/>
              <a:t>производительности</a:t>
            </a:r>
            <a:r>
              <a:rPr lang="ru-RU" sz="1800" i="1" dirty="0"/>
              <a:t>.</a:t>
            </a:r>
          </a:p>
          <a:p>
            <a:pPr marL="338138" indent="-338138" algn="just">
              <a:spcBef>
                <a:spcPts val="400"/>
              </a:spcBef>
              <a:buClr>
                <a:srgbClr val="E76F00"/>
              </a:buClr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ru-RU" sz="1800" dirty="0"/>
          </a:p>
          <a:p>
            <a:pPr marL="338138" indent="-338138" algn="just">
              <a:spcBef>
                <a:spcPts val="400"/>
              </a:spcBef>
              <a:buClr>
                <a:srgbClr val="E76F00"/>
              </a:buClr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sz="1800" dirty="0" err="1"/>
              <a:t>Простые</a:t>
            </a:r>
            <a:r>
              <a:rPr lang="en-US" sz="1800" dirty="0"/>
              <a:t> </a:t>
            </a:r>
            <a:r>
              <a:rPr lang="en-US" sz="1800" dirty="0" err="1"/>
              <a:t>типы</a:t>
            </a:r>
            <a:r>
              <a:rPr lang="en-US" sz="1800" dirty="0"/>
              <a:t> </a:t>
            </a:r>
            <a:r>
              <a:rPr lang="en-US" sz="1800" dirty="0" err="1"/>
              <a:t>делятся</a:t>
            </a:r>
            <a:r>
              <a:rPr lang="en-US" sz="1800" dirty="0"/>
              <a:t> </a:t>
            </a:r>
            <a:r>
              <a:rPr lang="en-US" sz="1800" dirty="0" err="1"/>
              <a:t>на</a:t>
            </a:r>
            <a:r>
              <a:rPr lang="en-US" sz="1800" dirty="0"/>
              <a:t> </a:t>
            </a:r>
            <a:r>
              <a:rPr lang="en-US" sz="1800" u="sng" dirty="0"/>
              <a:t>4 </a:t>
            </a:r>
            <a:r>
              <a:rPr lang="en-US" sz="1800" u="sng" dirty="0" err="1"/>
              <a:t>группы</a:t>
            </a:r>
            <a:r>
              <a:rPr lang="en-US" sz="1800" dirty="0"/>
              <a:t>:</a:t>
            </a:r>
          </a:p>
          <a:p>
            <a:pPr marL="719138" indent="-273050" algn="just">
              <a:lnSpc>
                <a:spcPct val="110000"/>
              </a:lnSpc>
              <a:spcBef>
                <a:spcPts val="400"/>
              </a:spcBef>
              <a:defRPr/>
            </a:pPr>
            <a:r>
              <a:rPr lang="en-US" sz="1800" i="1" dirty="0" err="1"/>
              <a:t>целые</a:t>
            </a:r>
            <a:r>
              <a:rPr lang="en-US" sz="1800" dirty="0"/>
              <a:t>: </a:t>
            </a:r>
            <a:r>
              <a:rPr lang="en-US" sz="1800" b="1" dirty="0" err="1"/>
              <a:t>int</a:t>
            </a:r>
            <a:r>
              <a:rPr lang="en-US" sz="1800" dirty="0"/>
              <a:t>, </a:t>
            </a:r>
            <a:r>
              <a:rPr lang="en-US" sz="1800" b="1" dirty="0"/>
              <a:t>byte</a:t>
            </a:r>
            <a:r>
              <a:rPr lang="en-US" sz="1800" dirty="0"/>
              <a:t>, </a:t>
            </a:r>
            <a:r>
              <a:rPr lang="en-US" sz="1800" b="1" dirty="0"/>
              <a:t>short</a:t>
            </a:r>
            <a:r>
              <a:rPr lang="en-US" sz="1800" dirty="0"/>
              <a:t>, </a:t>
            </a:r>
            <a:r>
              <a:rPr lang="en-US" sz="1800" b="1" dirty="0"/>
              <a:t>long</a:t>
            </a:r>
            <a:r>
              <a:rPr lang="en-US" sz="1800" i="1" dirty="0"/>
              <a:t>;</a:t>
            </a:r>
            <a:r>
              <a:rPr lang="ru-RU" sz="1800" i="1" dirty="0"/>
              <a:t> </a:t>
            </a:r>
          </a:p>
          <a:p>
            <a:pPr marL="719138" indent="-273050" algn="just">
              <a:lnSpc>
                <a:spcPct val="110000"/>
              </a:lnSpc>
              <a:spcBef>
                <a:spcPts val="400"/>
              </a:spcBef>
              <a:defRPr/>
            </a:pPr>
            <a:r>
              <a:rPr lang="en-US" sz="1800" i="1" dirty="0" err="1"/>
              <a:t>числа</a:t>
            </a:r>
            <a:r>
              <a:rPr lang="en-US" sz="1800" i="1" dirty="0"/>
              <a:t> с </a:t>
            </a:r>
            <a:r>
              <a:rPr lang="en-US" sz="1800" i="1" dirty="0" err="1"/>
              <a:t>плавающей</a:t>
            </a:r>
            <a:r>
              <a:rPr lang="en-US" sz="1800" i="1" dirty="0"/>
              <a:t> </a:t>
            </a:r>
            <a:r>
              <a:rPr lang="en-US" sz="1800" i="1" dirty="0" err="1"/>
              <a:t>точкой</a:t>
            </a:r>
            <a:r>
              <a:rPr lang="en-US" sz="1800" dirty="0"/>
              <a:t>: </a:t>
            </a:r>
            <a:r>
              <a:rPr lang="en-US" sz="1800" b="1" dirty="0"/>
              <a:t>float</a:t>
            </a:r>
            <a:r>
              <a:rPr lang="en-US" sz="1800" dirty="0"/>
              <a:t>, </a:t>
            </a:r>
            <a:r>
              <a:rPr lang="en-US" sz="1800" b="1" dirty="0"/>
              <a:t>double</a:t>
            </a:r>
            <a:r>
              <a:rPr lang="en-US" sz="1800" dirty="0"/>
              <a:t>;</a:t>
            </a:r>
            <a:endParaRPr lang="ru-RU" sz="1800" dirty="0"/>
          </a:p>
          <a:p>
            <a:pPr marL="719138" indent="-273050" algn="just">
              <a:lnSpc>
                <a:spcPct val="110000"/>
              </a:lnSpc>
              <a:spcBef>
                <a:spcPts val="400"/>
              </a:spcBef>
              <a:defRPr/>
            </a:pPr>
            <a:r>
              <a:rPr lang="en-US" sz="1800" i="1" dirty="0" err="1"/>
              <a:t>символы</a:t>
            </a:r>
            <a:r>
              <a:rPr lang="en-US" sz="1800" dirty="0"/>
              <a:t>: </a:t>
            </a:r>
            <a:r>
              <a:rPr lang="en-US" sz="1800" b="1" dirty="0"/>
              <a:t>char</a:t>
            </a:r>
            <a:r>
              <a:rPr lang="en-US" sz="1800" dirty="0"/>
              <a:t>;</a:t>
            </a:r>
            <a:endParaRPr lang="ru-RU" sz="1800" dirty="0"/>
          </a:p>
          <a:p>
            <a:pPr marL="719138" indent="-273050" algn="just">
              <a:lnSpc>
                <a:spcPct val="110000"/>
              </a:lnSpc>
              <a:spcBef>
                <a:spcPts val="400"/>
              </a:spcBef>
              <a:defRPr/>
            </a:pPr>
            <a:r>
              <a:rPr lang="en-US" sz="1800" i="1" dirty="0" err="1"/>
              <a:t>логические</a:t>
            </a:r>
            <a:r>
              <a:rPr lang="en-US" sz="1800" dirty="0"/>
              <a:t>: </a:t>
            </a:r>
            <a:r>
              <a:rPr lang="en-US" sz="1800" b="1" dirty="0" err="1"/>
              <a:t>boolean</a:t>
            </a:r>
            <a:r>
              <a:rPr lang="en-US" sz="1800" dirty="0"/>
              <a:t>.</a:t>
            </a:r>
          </a:p>
          <a:p>
            <a:pPr marL="738188" lvl="1" indent="-280988" algn="just">
              <a:spcBef>
                <a:spcPts val="400"/>
              </a:spcBef>
              <a:buClr>
                <a:srgbClr val="E76F00"/>
              </a:buClr>
              <a:buSzPct val="90000"/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en-US" sz="1800" dirty="0"/>
          </a:p>
          <a:p>
            <a:pPr marL="338138" indent="-338138" algn="just">
              <a:spcBef>
                <a:spcPts val="400"/>
              </a:spcBef>
              <a:buClr>
                <a:srgbClr val="E76F00"/>
              </a:buClr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ru-RU" sz="1800" dirty="0"/>
              <a:t>С</a:t>
            </a:r>
            <a:r>
              <a:rPr lang="en-US" sz="1800" dirty="0" err="1"/>
              <a:t>интаксис</a:t>
            </a:r>
            <a:r>
              <a:rPr lang="en-US" sz="1800" dirty="0"/>
              <a:t> Java </a:t>
            </a:r>
            <a:r>
              <a:rPr lang="en-US" sz="1800" dirty="0" err="1"/>
              <a:t>позволяет</a:t>
            </a:r>
            <a:r>
              <a:rPr lang="en-US" sz="1800" dirty="0"/>
              <a:t> </a:t>
            </a:r>
            <a:r>
              <a:rPr lang="en-US" sz="1800" dirty="0" err="1"/>
              <a:t>создавать</a:t>
            </a:r>
            <a:r>
              <a:rPr lang="en-US" sz="1800" dirty="0"/>
              <a:t> </a:t>
            </a:r>
            <a:r>
              <a:rPr lang="en-US" sz="1800" dirty="0" err="1"/>
              <a:t>свои</a:t>
            </a:r>
            <a:r>
              <a:rPr lang="en-US" sz="1800" dirty="0"/>
              <a:t> </a:t>
            </a:r>
            <a:r>
              <a:rPr lang="en-US" sz="1800" dirty="0" err="1"/>
              <a:t>типы</a:t>
            </a:r>
            <a:r>
              <a:rPr lang="en-US" sz="1800" dirty="0"/>
              <a:t>, </a:t>
            </a:r>
            <a:r>
              <a:rPr lang="en-US" sz="1800" dirty="0" err="1"/>
              <a:t>получившие</a:t>
            </a:r>
            <a:r>
              <a:rPr lang="en-US" sz="1800" dirty="0"/>
              <a:t> </a:t>
            </a:r>
            <a:r>
              <a:rPr lang="en-US" sz="1800" dirty="0" err="1"/>
              <a:t>название</a:t>
            </a:r>
            <a:r>
              <a:rPr lang="en-US" sz="1800" dirty="0"/>
              <a:t> </a:t>
            </a:r>
            <a:r>
              <a:rPr lang="en-US" sz="1800" dirty="0" err="1"/>
              <a:t>ссылочных</a:t>
            </a:r>
            <a:r>
              <a:rPr lang="en-US" sz="1800" dirty="0"/>
              <a:t>.</a:t>
            </a:r>
          </a:p>
          <a:p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Сравнение примитивных типов</a:t>
            </a:r>
            <a:endParaRPr lang="en-US" dirty="0"/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932009"/>
              </p:ext>
            </p:extLst>
          </p:nvPr>
        </p:nvGraphicFramePr>
        <p:xfrm>
          <a:off x="1415480" y="1737702"/>
          <a:ext cx="9753600" cy="398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9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Примитив</a:t>
                      </a:r>
                      <a:r>
                        <a:rPr lang="ru-RU" sz="16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ный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тип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Размер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бит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  <a:p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Мин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</a:p>
                    <a:p>
                      <a: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значение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Макс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</a:p>
                    <a:p>
                      <a: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значение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Класс-оболочка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boolean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Boolean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char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ru-RU" sz="1600" b="0" dirty="0"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Unicode 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U2^16-1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Character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byte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ru-RU" sz="1600" b="0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-128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127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Byte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short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ru-RU" sz="1600" b="0" dirty="0"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-2^15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2^15-1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Short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int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ru-RU" sz="1600" b="0" dirty="0">
                          <a:latin typeface="Arial" pitchFamily="34" charset="0"/>
                          <a:cs typeface="Arial" pitchFamily="34" charset="0"/>
                        </a:rPr>
                        <a:t>32</a:t>
                      </a: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-2^31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2^31-1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Integer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long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ru-RU" sz="1600" b="0" dirty="0">
                          <a:latin typeface="Arial" pitchFamily="34" charset="0"/>
                          <a:cs typeface="Arial" pitchFamily="34" charset="0"/>
                        </a:rPr>
                        <a:t>64</a:t>
                      </a: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-2^63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2^63-1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Long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float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ru-RU" sz="1600" b="0" dirty="0">
                          <a:latin typeface="Arial" pitchFamily="34" charset="0"/>
                          <a:cs typeface="Arial" pitchFamily="34" charset="0"/>
                        </a:rPr>
                        <a:t>32</a:t>
                      </a: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IEEE754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IEEE754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Float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double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ru-RU" sz="1600" b="0" dirty="0">
                          <a:latin typeface="Arial" pitchFamily="34" charset="0"/>
                          <a:cs typeface="Arial" pitchFamily="34" charset="0"/>
                        </a:rPr>
                        <a:t>64</a:t>
                      </a: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IEEE754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IEEE754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Double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void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Void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-96688" y="1166559"/>
            <a:ext cx="12192000" cy="398763"/>
          </a:xfrm>
          <a:prstGeom prst="rect">
            <a:avLst/>
          </a:prstGeom>
        </p:spPr>
        <p:txBody>
          <a:bodyPr/>
          <a:lstStyle/>
          <a:p>
            <a:pPr marL="285750" indent="-285750" algn="ctr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Сравнение примитивных типов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Особенности примитивных типов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66700" algn="just">
              <a:spcBef>
                <a:spcPts val="400"/>
              </a:spcBef>
              <a:defRPr/>
            </a:pPr>
            <a:r>
              <a:rPr lang="en-US" sz="1800" u="sng" dirty="0" err="1"/>
              <a:t>Размер</a:t>
            </a:r>
            <a:r>
              <a:rPr lang="ru-RU" sz="1800" u="sng" dirty="0"/>
              <a:t> примитивных типов</a:t>
            </a:r>
            <a:r>
              <a:rPr lang="en-US" sz="1800" u="sng" dirty="0"/>
              <a:t> </a:t>
            </a:r>
            <a:r>
              <a:rPr lang="en-US" sz="1800" u="sng" dirty="0" err="1"/>
              <a:t>одинаков</a:t>
            </a:r>
            <a:r>
              <a:rPr lang="en-US" sz="1800" dirty="0"/>
              <a:t> </a:t>
            </a:r>
            <a:r>
              <a:rPr lang="en-US" sz="1800" dirty="0" err="1"/>
              <a:t>для</a:t>
            </a:r>
            <a:r>
              <a:rPr lang="en-US" sz="1800" dirty="0"/>
              <a:t> </a:t>
            </a:r>
            <a:r>
              <a:rPr lang="en-US" sz="1800" dirty="0" err="1"/>
              <a:t>всех</a:t>
            </a:r>
            <a:r>
              <a:rPr lang="en-US" sz="1800" dirty="0"/>
              <a:t> </a:t>
            </a:r>
            <a:r>
              <a:rPr lang="en-US" sz="1800" dirty="0" err="1"/>
              <a:t>платформ</a:t>
            </a:r>
            <a:r>
              <a:rPr lang="en-US" sz="1800" dirty="0"/>
              <a:t>; </a:t>
            </a:r>
            <a:r>
              <a:rPr lang="en-US" sz="1800" dirty="0" err="1"/>
              <a:t>за</a:t>
            </a:r>
            <a:r>
              <a:rPr lang="en-US" sz="1800" dirty="0"/>
              <a:t> </a:t>
            </a:r>
            <a:r>
              <a:rPr lang="en-US" sz="1800" dirty="0" err="1"/>
              <a:t>счет</a:t>
            </a:r>
            <a:r>
              <a:rPr lang="en-US" sz="1800" dirty="0"/>
              <a:t> </a:t>
            </a:r>
            <a:r>
              <a:rPr lang="en-US" sz="1800" dirty="0" err="1"/>
              <a:t>этого</a:t>
            </a:r>
            <a:r>
              <a:rPr lang="en-US" sz="1800" dirty="0"/>
              <a:t> </a:t>
            </a:r>
            <a:r>
              <a:rPr lang="en-US" sz="1800" dirty="0" err="1"/>
              <a:t>становится</a:t>
            </a:r>
            <a:r>
              <a:rPr lang="en-US" sz="1800" dirty="0"/>
              <a:t> </a:t>
            </a:r>
            <a:r>
              <a:rPr lang="en-US" sz="1800" dirty="0" err="1"/>
              <a:t>возможной</a:t>
            </a:r>
            <a:r>
              <a:rPr lang="en-US" sz="1800" dirty="0"/>
              <a:t> </a:t>
            </a:r>
            <a:r>
              <a:rPr lang="en-US" sz="1800" dirty="0" err="1"/>
              <a:t>переносимость</a:t>
            </a:r>
            <a:r>
              <a:rPr lang="en-US" sz="1800" dirty="0"/>
              <a:t> </a:t>
            </a:r>
            <a:r>
              <a:rPr lang="en-US" sz="1800" dirty="0" err="1"/>
              <a:t>кода</a:t>
            </a:r>
            <a:endParaRPr lang="ru-RU" sz="1800" dirty="0"/>
          </a:p>
          <a:p>
            <a:pPr marL="266700" indent="-266700" algn="just">
              <a:spcBef>
                <a:spcPts val="400"/>
              </a:spcBef>
              <a:defRPr/>
            </a:pPr>
            <a:endParaRPr lang="ru-RU" sz="1800" dirty="0"/>
          </a:p>
          <a:p>
            <a:pPr marL="266700" indent="-266700" algn="just">
              <a:spcBef>
                <a:spcPts val="400"/>
              </a:spcBef>
              <a:defRPr/>
            </a:pPr>
            <a:r>
              <a:rPr lang="en-US" sz="1800" u="sng" dirty="0" err="1"/>
              <a:t>Размер</a:t>
            </a:r>
            <a:r>
              <a:rPr lang="en-US" sz="1800" u="sng" dirty="0"/>
              <a:t> </a:t>
            </a:r>
            <a:r>
              <a:rPr lang="en-US" sz="1800" u="sng" dirty="0" err="1"/>
              <a:t>boolean</a:t>
            </a:r>
            <a:r>
              <a:rPr lang="en-US" sz="1800" u="sng" dirty="0"/>
              <a:t> </a:t>
            </a:r>
            <a:r>
              <a:rPr lang="en-US" sz="1800" u="sng" dirty="0" err="1"/>
              <a:t>неопределен</a:t>
            </a:r>
            <a:r>
              <a:rPr lang="en-US" sz="1800" dirty="0"/>
              <a:t>. </a:t>
            </a:r>
            <a:r>
              <a:rPr lang="en-US" sz="1800" dirty="0" err="1"/>
              <a:t>Указано</a:t>
            </a:r>
            <a:r>
              <a:rPr lang="en-US" sz="1800" dirty="0"/>
              <a:t>, </a:t>
            </a:r>
            <a:r>
              <a:rPr lang="en-US" sz="1800" dirty="0" err="1"/>
              <a:t>что</a:t>
            </a:r>
            <a:r>
              <a:rPr lang="en-US" sz="1800" dirty="0"/>
              <a:t> </a:t>
            </a:r>
            <a:r>
              <a:rPr lang="en-US" sz="1800" dirty="0" err="1"/>
              <a:t>он</a:t>
            </a:r>
            <a:r>
              <a:rPr lang="en-US" sz="1800" dirty="0"/>
              <a:t> </a:t>
            </a:r>
            <a:r>
              <a:rPr lang="en-US" sz="1800" dirty="0" err="1"/>
              <a:t>может</a:t>
            </a:r>
            <a:r>
              <a:rPr lang="en-US" sz="1800" dirty="0"/>
              <a:t> </a:t>
            </a:r>
            <a:r>
              <a:rPr lang="en-US" sz="1800" dirty="0" err="1"/>
              <a:t>принимать</a:t>
            </a:r>
            <a:r>
              <a:rPr lang="en-US" sz="1800" dirty="0"/>
              <a:t> </a:t>
            </a:r>
            <a:r>
              <a:rPr lang="en-US" sz="1800" dirty="0" err="1"/>
              <a:t>значения</a:t>
            </a:r>
            <a:r>
              <a:rPr lang="en-US" sz="1800" dirty="0"/>
              <a:t> true </a:t>
            </a:r>
            <a:r>
              <a:rPr lang="en-US" sz="1800" dirty="0" err="1"/>
              <a:t>или</a:t>
            </a:r>
            <a:r>
              <a:rPr lang="en-US" sz="1800" dirty="0"/>
              <a:t> false</a:t>
            </a:r>
            <a:r>
              <a:rPr lang="ru-RU" sz="1800" dirty="0"/>
              <a:t>. </a:t>
            </a:r>
          </a:p>
          <a:p>
            <a:pPr marL="266700" indent="-266700" algn="just">
              <a:spcBef>
                <a:spcPts val="400"/>
              </a:spcBef>
              <a:defRPr/>
            </a:pPr>
            <a:endParaRPr lang="ru-RU" sz="1800" dirty="0"/>
          </a:p>
          <a:p>
            <a:pPr marL="266700" indent="-266700" algn="just">
              <a:spcBef>
                <a:spcPts val="400"/>
              </a:spcBef>
              <a:defRPr/>
            </a:pPr>
            <a:r>
              <a:rPr lang="ru-RU" sz="1800" u="sng" dirty="0"/>
              <a:t>Преобразования</a:t>
            </a:r>
            <a:r>
              <a:rPr lang="ru-RU" sz="1800" dirty="0"/>
              <a:t> между типом </a:t>
            </a:r>
            <a:r>
              <a:rPr lang="en-US" sz="1800" dirty="0" err="1"/>
              <a:t>boolean</a:t>
            </a:r>
            <a:r>
              <a:rPr lang="en-US" sz="1800" dirty="0"/>
              <a:t> </a:t>
            </a:r>
            <a:r>
              <a:rPr lang="ru-RU" sz="1800" dirty="0"/>
              <a:t>и другими типами </a:t>
            </a:r>
            <a:r>
              <a:rPr lang="ru-RU" sz="2000" u="sng" dirty="0"/>
              <a:t>не существует</a:t>
            </a:r>
            <a:r>
              <a:rPr lang="ru-RU" sz="1800" dirty="0"/>
              <a:t>.</a:t>
            </a:r>
          </a:p>
          <a:p>
            <a:pPr marL="266700" indent="-266700" algn="just">
              <a:spcBef>
                <a:spcPts val="400"/>
              </a:spcBef>
              <a:defRPr/>
            </a:pPr>
            <a:endParaRPr lang="ru-RU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17041"/>
              </p:ext>
            </p:extLst>
          </p:nvPr>
        </p:nvGraphicFramePr>
        <p:xfrm>
          <a:off x="2449230" y="4077072"/>
          <a:ext cx="72866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7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7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Бит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Знак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Мантисса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Порядок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0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>
          <a:xfrm>
            <a:off x="3575720" y="6574337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280576" y="6574336"/>
            <a:ext cx="911424" cy="283664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раздела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295400"/>
            <a:ext cx="58959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5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Значение по умолчанию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400"/>
              </a:spcBef>
              <a:buNone/>
              <a:defRPr/>
            </a:pPr>
            <a:r>
              <a:rPr lang="ru-RU" sz="1800" b="1" dirty="0">
                <a:solidFill>
                  <a:srgbClr val="000000"/>
                </a:solidFill>
              </a:rPr>
              <a:t>Значения по умолчанию</a:t>
            </a:r>
          </a:p>
          <a:p>
            <a:pPr marL="0" indent="0" algn="just">
              <a:spcBef>
                <a:spcPts val="400"/>
              </a:spcBef>
              <a:buNone/>
              <a:defRPr/>
            </a:pPr>
            <a:endParaRPr lang="ru-RU" sz="900" dirty="0">
              <a:solidFill>
                <a:srgbClr val="000000"/>
              </a:solidFill>
            </a:endParaRPr>
          </a:p>
          <a:p>
            <a:pPr marL="0" indent="0" algn="just">
              <a:spcBef>
                <a:spcPts val="400"/>
              </a:spcBef>
              <a:buNone/>
              <a:defRPr/>
            </a:pPr>
            <a:r>
              <a:rPr lang="en-GB" sz="1800" dirty="0" err="1">
                <a:solidFill>
                  <a:srgbClr val="000000"/>
                </a:solidFill>
              </a:rPr>
              <a:t>Неинициализированная</a:t>
            </a:r>
            <a:r>
              <a:rPr lang="en-GB" sz="1800" dirty="0">
                <a:solidFill>
                  <a:srgbClr val="000000"/>
                </a:solidFill>
              </a:rPr>
              <a:t> </a:t>
            </a:r>
            <a:r>
              <a:rPr lang="en-GB" sz="1800" dirty="0" err="1">
                <a:solidFill>
                  <a:srgbClr val="000000"/>
                </a:solidFill>
              </a:rPr>
              <a:t>явно</a:t>
            </a:r>
            <a:r>
              <a:rPr lang="en-GB" sz="1800" dirty="0">
                <a:solidFill>
                  <a:srgbClr val="000000"/>
                </a:solidFill>
              </a:rPr>
              <a:t> </a:t>
            </a:r>
            <a:r>
              <a:rPr lang="en-GB" sz="1800" dirty="0" err="1">
                <a:solidFill>
                  <a:srgbClr val="000000"/>
                </a:solidFill>
              </a:rPr>
              <a:t>переменная</a:t>
            </a:r>
            <a:r>
              <a:rPr lang="ru-RU" sz="1800" dirty="0">
                <a:solidFill>
                  <a:srgbClr val="000000"/>
                </a:solidFill>
              </a:rPr>
              <a:t> (</a:t>
            </a:r>
            <a:r>
              <a:rPr lang="ru-RU" sz="1800" u="sng" dirty="0">
                <a:solidFill>
                  <a:srgbClr val="000000"/>
                </a:solidFill>
              </a:rPr>
              <a:t>!член </a:t>
            </a:r>
            <a:r>
              <a:rPr lang="ru-RU" sz="1800" u="sng" dirty="0" smtClean="0">
                <a:solidFill>
                  <a:srgbClr val="000000"/>
                </a:solidFill>
              </a:rPr>
              <a:t>класса</a:t>
            </a:r>
            <a:r>
              <a:rPr lang="en-US" sz="1800" u="sng" dirty="0">
                <a:solidFill>
                  <a:srgbClr val="000000"/>
                </a:solidFill>
              </a:rPr>
              <a:t>/</a:t>
            </a:r>
            <a:r>
              <a:rPr lang="ru-RU" sz="1800" u="sng" dirty="0" smtClean="0">
                <a:solidFill>
                  <a:srgbClr val="000000"/>
                </a:solidFill>
              </a:rPr>
              <a:t>экземпляра</a:t>
            </a:r>
            <a:r>
              <a:rPr lang="ru-RU" sz="1800" dirty="0" smtClean="0">
                <a:solidFill>
                  <a:srgbClr val="000000"/>
                </a:solidFill>
              </a:rPr>
              <a:t>)</a:t>
            </a:r>
            <a:r>
              <a:rPr lang="en-GB" sz="1800" dirty="0" smtClean="0">
                <a:solidFill>
                  <a:srgbClr val="000000"/>
                </a:solidFill>
              </a:rPr>
              <a:t> </a:t>
            </a:r>
            <a:r>
              <a:rPr lang="en-GB" sz="1800" dirty="0" err="1">
                <a:solidFill>
                  <a:srgbClr val="000000"/>
                </a:solidFill>
              </a:rPr>
              <a:t>примитивного</a:t>
            </a:r>
            <a:r>
              <a:rPr lang="en-GB" sz="1800" dirty="0">
                <a:solidFill>
                  <a:srgbClr val="000000"/>
                </a:solidFill>
              </a:rPr>
              <a:t> </a:t>
            </a:r>
            <a:r>
              <a:rPr lang="en-GB" sz="1800" dirty="0" err="1">
                <a:solidFill>
                  <a:srgbClr val="000000"/>
                </a:solidFill>
              </a:rPr>
              <a:t>типа</a:t>
            </a:r>
            <a:r>
              <a:rPr lang="en-GB" sz="1800" dirty="0">
                <a:solidFill>
                  <a:srgbClr val="000000"/>
                </a:solidFill>
              </a:rPr>
              <a:t> </a:t>
            </a:r>
            <a:r>
              <a:rPr lang="en-GB" sz="1800" dirty="0" err="1">
                <a:solidFill>
                  <a:srgbClr val="000000"/>
                </a:solidFill>
              </a:rPr>
              <a:t>принимает</a:t>
            </a:r>
            <a:r>
              <a:rPr lang="en-GB" sz="1800" dirty="0">
                <a:solidFill>
                  <a:srgbClr val="000000"/>
                </a:solidFill>
              </a:rPr>
              <a:t> </a:t>
            </a:r>
            <a:r>
              <a:rPr lang="en-GB" sz="1800" dirty="0" err="1">
                <a:solidFill>
                  <a:srgbClr val="000000"/>
                </a:solidFill>
              </a:rPr>
              <a:t>значение</a:t>
            </a:r>
            <a:r>
              <a:rPr lang="en-GB" sz="1800" dirty="0">
                <a:solidFill>
                  <a:srgbClr val="000000"/>
                </a:solidFill>
              </a:rPr>
              <a:t> </a:t>
            </a:r>
            <a:r>
              <a:rPr lang="ru-RU" sz="1800" dirty="0">
                <a:solidFill>
                  <a:srgbClr val="000000"/>
                </a:solidFill>
              </a:rPr>
              <a:t>по умолчанию</a:t>
            </a:r>
            <a:r>
              <a:rPr lang="en-GB" sz="1800" dirty="0">
                <a:solidFill>
                  <a:srgbClr val="000000"/>
                </a:solidFill>
              </a:rPr>
              <a:t> в </a:t>
            </a:r>
            <a:r>
              <a:rPr lang="en-GB" sz="1800" dirty="0" err="1">
                <a:solidFill>
                  <a:srgbClr val="000000"/>
                </a:solidFill>
              </a:rPr>
              <a:t>момент</a:t>
            </a:r>
            <a:r>
              <a:rPr lang="en-GB" sz="1800" dirty="0">
                <a:solidFill>
                  <a:srgbClr val="000000"/>
                </a:solidFill>
              </a:rPr>
              <a:t> </a:t>
            </a:r>
            <a:r>
              <a:rPr lang="en-GB" sz="1800" dirty="0" err="1">
                <a:solidFill>
                  <a:srgbClr val="000000"/>
                </a:solidFill>
              </a:rPr>
              <a:t>создания</a:t>
            </a:r>
            <a:r>
              <a:rPr lang="ru-RU" sz="1800" dirty="0">
                <a:solidFill>
                  <a:srgbClr val="000000"/>
                </a:solidFill>
              </a:rPr>
              <a:t>.</a:t>
            </a: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60</a:t>
            </a:fld>
            <a:endParaRPr lang="en-US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45916"/>
              </p:ext>
            </p:extLst>
          </p:nvPr>
        </p:nvGraphicFramePr>
        <p:xfrm>
          <a:off x="3287688" y="2734646"/>
          <a:ext cx="602302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1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Примитивный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тип</a:t>
                      </a:r>
                      <a:endParaRPr lang="en-US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Значение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по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умолчанию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boolean</a:t>
                      </a:r>
                      <a:endParaRPr lang="en-US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false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char</a:t>
                      </a:r>
                      <a:endParaRPr lang="en-US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'\u0000' (null)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(byte)0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short</a:t>
                      </a:r>
                      <a:endParaRPr lang="en-US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(short)0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int</a:t>
                      </a:r>
                      <a:endParaRPr lang="en-US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long</a:t>
                      </a:r>
                      <a:endParaRPr lang="en-US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float</a:t>
                      </a:r>
                      <a:endParaRPr lang="en-US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double</a:t>
                      </a:r>
                      <a:endParaRPr lang="en-US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Переменные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buNone/>
            </a:pPr>
            <a:r>
              <a:rPr lang="ru-RU" sz="1800" b="1" dirty="0"/>
              <a:t>Переменные</a:t>
            </a:r>
          </a:p>
          <a:p>
            <a:pPr>
              <a:lnSpc>
                <a:spcPct val="90000"/>
              </a:lnSpc>
              <a:buNone/>
            </a:pPr>
            <a:endParaRPr lang="ru-RU" sz="1800" dirty="0"/>
          </a:p>
          <a:p>
            <a:pPr>
              <a:lnSpc>
                <a:spcPct val="90000"/>
              </a:lnSpc>
              <a:buNone/>
            </a:pPr>
            <a:r>
              <a:rPr lang="ru-RU" sz="1800" u="sng" dirty="0"/>
              <a:t>Характеристики переменных:</a:t>
            </a:r>
          </a:p>
          <a:p>
            <a:pPr>
              <a:lnSpc>
                <a:spcPct val="90000"/>
              </a:lnSpc>
              <a:buNone/>
            </a:pPr>
            <a:endParaRPr lang="ru-RU" sz="1800" b="1" dirty="0"/>
          </a:p>
          <a:p>
            <a:pPr marL="719138" indent="-360363">
              <a:lnSpc>
                <a:spcPct val="120000"/>
              </a:lnSpc>
            </a:pPr>
            <a:r>
              <a:rPr lang="ru-RU" sz="1800" dirty="0" smtClean="0"/>
              <a:t>Основное </a:t>
            </a:r>
            <a:r>
              <a:rPr lang="ru-RU" sz="1800" dirty="0"/>
              <a:t>место для хранения данных</a:t>
            </a:r>
            <a:r>
              <a:rPr lang="en-US" sz="1800" dirty="0"/>
              <a:t>;</a:t>
            </a:r>
            <a:endParaRPr lang="ru-RU" sz="1800" dirty="0"/>
          </a:p>
          <a:p>
            <a:pPr marL="719138" indent="-360363">
              <a:lnSpc>
                <a:spcPct val="120000"/>
              </a:lnSpc>
            </a:pPr>
            <a:r>
              <a:rPr lang="ru-RU" sz="1800" dirty="0" smtClean="0"/>
              <a:t>Должны </a:t>
            </a:r>
            <a:r>
              <a:rPr lang="ru-RU" sz="1800" dirty="0"/>
              <a:t>быть явно объявлены</a:t>
            </a:r>
            <a:r>
              <a:rPr lang="en-US" sz="1800" dirty="0"/>
              <a:t>;</a:t>
            </a:r>
            <a:endParaRPr lang="ru-RU" sz="1800" dirty="0"/>
          </a:p>
          <a:p>
            <a:pPr marL="719138" indent="-360363">
              <a:lnSpc>
                <a:spcPct val="120000"/>
              </a:lnSpc>
            </a:pPr>
            <a:r>
              <a:rPr lang="ru-RU" sz="1800" dirty="0" smtClean="0"/>
              <a:t>Каждая </a:t>
            </a:r>
            <a:r>
              <a:rPr lang="ru-RU" sz="1800" dirty="0"/>
              <a:t>переменная имеет тип, идентификатор и область видимости</a:t>
            </a:r>
            <a:r>
              <a:rPr lang="en-US" sz="1800" dirty="0"/>
              <a:t>;</a:t>
            </a:r>
            <a:endParaRPr lang="ru-RU" sz="1800" dirty="0"/>
          </a:p>
          <a:p>
            <a:pPr marL="719138" indent="-360363">
              <a:lnSpc>
                <a:spcPct val="120000"/>
              </a:lnSpc>
            </a:pPr>
            <a:r>
              <a:rPr lang="ru-RU" sz="1800" dirty="0" smtClean="0"/>
              <a:t>Определяются </a:t>
            </a:r>
            <a:r>
              <a:rPr lang="ru-RU" sz="1800" dirty="0"/>
              <a:t>для класса, для экземпляра и внутри метода</a:t>
            </a:r>
            <a:r>
              <a:rPr lang="en-US" sz="1800" dirty="0"/>
              <a:t>.</a:t>
            </a:r>
            <a:endParaRPr lang="ru-RU" sz="1800" dirty="0"/>
          </a:p>
          <a:p>
            <a:endParaRPr lang="ru-RU" sz="1800" dirty="0"/>
          </a:p>
          <a:p>
            <a:pPr>
              <a:buNone/>
            </a:pP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Объявление переменных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800" u="sng" dirty="0"/>
              <a:t>Объявление переменных</a:t>
            </a:r>
            <a:r>
              <a:rPr lang="en-US" sz="1800" u="sng" dirty="0"/>
              <a:t>:</a:t>
            </a:r>
          </a:p>
          <a:p>
            <a:pPr>
              <a:buNone/>
            </a:pPr>
            <a:endParaRPr lang="ru-RU" sz="1800" b="1" dirty="0"/>
          </a:p>
          <a:p>
            <a:pPr>
              <a:lnSpc>
                <a:spcPct val="120000"/>
              </a:lnSpc>
            </a:pPr>
            <a:r>
              <a:rPr lang="ru-RU" sz="1800" dirty="0" smtClean="0"/>
              <a:t>Может </a:t>
            </a:r>
            <a:r>
              <a:rPr lang="ru-RU" sz="1800" dirty="0"/>
              <a:t>быть объявлена в любом месте блока кода</a:t>
            </a:r>
            <a:r>
              <a:rPr lang="en-US" sz="1800" dirty="0"/>
              <a:t>;</a:t>
            </a:r>
            <a:endParaRPr lang="ru-RU" sz="1800" dirty="0"/>
          </a:p>
          <a:p>
            <a:pPr>
              <a:lnSpc>
                <a:spcPct val="120000"/>
              </a:lnSpc>
            </a:pPr>
            <a:r>
              <a:rPr lang="ru-RU" sz="1800" dirty="0" smtClean="0"/>
              <a:t>Должна </a:t>
            </a:r>
            <a:r>
              <a:rPr lang="ru-RU" sz="1800" dirty="0"/>
              <a:t>быть объявлена перед использованием</a:t>
            </a:r>
            <a:r>
              <a:rPr lang="en-US" sz="1800" dirty="0"/>
              <a:t>;</a:t>
            </a:r>
            <a:endParaRPr lang="ru-RU" sz="1800" dirty="0"/>
          </a:p>
          <a:p>
            <a:pPr>
              <a:lnSpc>
                <a:spcPct val="120000"/>
              </a:lnSpc>
            </a:pPr>
            <a:r>
              <a:rPr lang="ru-RU" sz="1800" dirty="0" smtClean="0"/>
              <a:t>Обычно </a:t>
            </a:r>
            <a:r>
              <a:rPr lang="ru-RU" sz="1800" dirty="0"/>
              <a:t>переменные объявляются в начале блока</a:t>
            </a:r>
            <a:r>
              <a:rPr lang="en-US" sz="1800" dirty="0"/>
              <a:t>;</a:t>
            </a:r>
            <a:endParaRPr lang="ru-RU" sz="1800" dirty="0"/>
          </a:p>
          <a:p>
            <a:pPr>
              <a:lnSpc>
                <a:spcPct val="120000"/>
              </a:lnSpc>
            </a:pPr>
            <a:r>
              <a:rPr lang="ru-RU" sz="1800" dirty="0" smtClean="0"/>
              <a:t>Область </a:t>
            </a:r>
            <a:r>
              <a:rPr lang="ru-RU" sz="1800" dirty="0"/>
              <a:t>видимости определяется блоком</a:t>
            </a:r>
            <a:r>
              <a:rPr lang="en-US" sz="1800" dirty="0"/>
              <a:t>;</a:t>
            </a:r>
            <a:endParaRPr lang="ru-RU" sz="1800" dirty="0"/>
          </a:p>
          <a:p>
            <a:pPr>
              <a:lnSpc>
                <a:spcPct val="120000"/>
              </a:lnSpc>
            </a:pPr>
            <a:r>
              <a:rPr lang="ru-RU" sz="1800" dirty="0" smtClean="0"/>
              <a:t>Необходимо </a:t>
            </a:r>
            <a:r>
              <a:rPr lang="ru-RU" sz="1800" dirty="0"/>
              <a:t>инициализировать переменные перед использованием</a:t>
            </a:r>
            <a:r>
              <a:rPr lang="en-US" sz="1800" dirty="0"/>
              <a:t>;</a:t>
            </a:r>
            <a:endParaRPr lang="ru-RU" sz="1800" dirty="0"/>
          </a:p>
          <a:p>
            <a:pPr>
              <a:lnSpc>
                <a:spcPct val="120000"/>
              </a:lnSpc>
            </a:pPr>
            <a:r>
              <a:rPr lang="ru-RU" sz="1800" dirty="0" smtClean="0"/>
              <a:t>Переменные </a:t>
            </a:r>
            <a:r>
              <a:rPr lang="ru-RU" sz="1800" dirty="0"/>
              <a:t>простых типов инициализируются автоматически</a:t>
            </a:r>
            <a:r>
              <a:rPr lang="en-US" sz="1800" dirty="0"/>
              <a:t>.</a:t>
            </a: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Объявление переменных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800" dirty="0"/>
              <a:t>Основная форма объявления</a:t>
            </a:r>
            <a:r>
              <a:rPr lang="en-US" sz="1800" dirty="0"/>
              <a:t>:</a:t>
            </a:r>
            <a:endParaRPr lang="ru-RU" sz="1800" dirty="0"/>
          </a:p>
          <a:p>
            <a:pPr>
              <a:buNone/>
            </a:pPr>
            <a:endParaRPr lang="ru-RU" sz="1800" dirty="0"/>
          </a:p>
          <a:p>
            <a:pPr>
              <a:buNone/>
            </a:pPr>
            <a:endParaRPr lang="en-US" sz="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 algn="just">
              <a:buNone/>
            </a:pPr>
            <a:endParaRPr lang="en-US" sz="1800" dirty="0"/>
          </a:p>
          <a:p>
            <a:pPr algn="just">
              <a:buNone/>
            </a:pPr>
            <a:endParaRPr lang="en-US" sz="1800" dirty="0"/>
          </a:p>
          <a:p>
            <a:pPr algn="just">
              <a:buNone/>
            </a:pPr>
            <a:endParaRPr lang="en-US" sz="1800" dirty="0"/>
          </a:p>
          <a:p>
            <a:pPr algn="just">
              <a:buNone/>
            </a:pPr>
            <a:r>
              <a:rPr lang="ru-RU" sz="1800" dirty="0"/>
              <a:t>В именах переменных </a:t>
            </a:r>
            <a:r>
              <a:rPr lang="ru-RU" sz="1800" u="sng" dirty="0"/>
              <a:t>не могут</a:t>
            </a:r>
            <a:r>
              <a:rPr lang="ru-RU" sz="1800" dirty="0"/>
              <a:t> использоваться символы </a:t>
            </a:r>
            <a:r>
              <a:rPr lang="ru-RU" sz="1800" i="1" u="sng" dirty="0"/>
              <a:t>арифметических</a:t>
            </a:r>
            <a:r>
              <a:rPr lang="ru-RU" sz="1800" dirty="0"/>
              <a:t> и </a:t>
            </a:r>
            <a:r>
              <a:rPr lang="ru-RU" sz="1800" i="1" u="sng" dirty="0"/>
              <a:t>логических</a:t>
            </a:r>
            <a:r>
              <a:rPr lang="ru-RU" sz="1800" dirty="0"/>
              <a:t> операторов, а также символ ‘</a:t>
            </a:r>
            <a:r>
              <a:rPr lang="ru-RU" sz="1800" i="1" u="sng" dirty="0"/>
              <a:t>#</a:t>
            </a:r>
            <a:r>
              <a:rPr lang="ru-RU" sz="1800" dirty="0"/>
              <a:t>’. </a:t>
            </a:r>
            <a:endParaRPr lang="en-US" sz="1800" dirty="0"/>
          </a:p>
          <a:p>
            <a:pPr algn="just">
              <a:buNone/>
            </a:pPr>
            <a:endParaRPr lang="en-US" sz="1800" dirty="0"/>
          </a:p>
          <a:p>
            <a:pPr algn="just">
              <a:buNone/>
            </a:pPr>
            <a:r>
              <a:rPr lang="ru-RU" sz="1800" dirty="0"/>
              <a:t>Применение символов ‘$’ и ‘_’ </a:t>
            </a:r>
            <a:r>
              <a:rPr lang="ru-RU" sz="1800" u="sng" dirty="0"/>
              <a:t>допустимо</a:t>
            </a:r>
            <a:r>
              <a:rPr lang="ru-RU" sz="1800" dirty="0"/>
              <a:t>, в том числе и в первой позиции имени.</a:t>
            </a:r>
            <a:endParaRPr lang="en-US" sz="1800" dirty="0"/>
          </a:p>
          <a:p>
            <a:pPr>
              <a:buNone/>
            </a:pP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10" name="Группа 9"/>
          <p:cNvGrpSpPr/>
          <p:nvPr/>
        </p:nvGrpSpPr>
        <p:grpSpPr>
          <a:xfrm>
            <a:off x="3809984" y="1785926"/>
            <a:ext cx="5857916" cy="1785950"/>
            <a:chOff x="2285984" y="1785926"/>
            <a:chExt cx="5857916" cy="1785950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2285984" y="1785926"/>
              <a:ext cx="459613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pPr algn="ctr">
                <a:buNone/>
              </a:pPr>
              <a:r>
                <a:rPr lang="ru-RU" b="1" dirty="0">
                  <a:latin typeface="Courier New" pitchFamily="49" charset="0"/>
                  <a:cs typeface="Courier New" pitchFamily="49" charset="0"/>
                </a:rPr>
                <a:t>тип идентификатор 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[ = </a:t>
              </a:r>
              <a:r>
                <a:rPr lang="ru-RU" b="1" dirty="0">
                  <a:latin typeface="Courier New" pitchFamily="49" charset="0"/>
                  <a:cs typeface="Courier New" pitchFamily="49" charset="0"/>
                </a:rPr>
                <a:t>значение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];</a:t>
              </a:r>
              <a:endParaRPr lang="ru-RU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" name="Прямоугольная выноска 8"/>
            <p:cNvSpPr/>
            <p:nvPr/>
          </p:nvSpPr>
          <p:spPr>
            <a:xfrm>
              <a:off x="5357818" y="2500306"/>
              <a:ext cx="2786082" cy="1071570"/>
            </a:xfrm>
            <a:prstGeom prst="wedgeRectCallout">
              <a:avLst>
                <a:gd name="adj1" fmla="val -48967"/>
                <a:gd name="adj2" fmla="val -83964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None/>
              </a:pPr>
              <a:r>
                <a:rPr lang="ru-RU" dirty="0">
                  <a:solidFill>
                    <a:schemeClr val="tx1"/>
                  </a:solidFill>
                </a:rPr>
                <a:t>При объявлении переменные могут быть проинициализированы</a:t>
              </a:r>
              <a:r>
                <a:rPr lang="en-US" dirty="0"/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Объявление переменных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u-RU" sz="1800" dirty="0"/>
              <a:t>Объявление переменных</a:t>
            </a: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247900" y="1988840"/>
            <a:ext cx="7696200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VariablesExample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javaVar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2.34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itemsSold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salary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1.234e3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itemCost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11.0f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0xFd45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k$;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interestRate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javaMethod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simpleVar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1_000_000_000_000L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byteVar2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Особенности работы с переменными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219200" y="1219200"/>
            <a:ext cx="10133384" cy="4800600"/>
          </a:xfrm>
        </p:spPr>
        <p:txBody>
          <a:bodyPr/>
          <a:lstStyle/>
          <a:p>
            <a:pPr marL="358775" indent="-358775" algn="just"/>
            <a:r>
              <a:rPr lang="en-US" sz="1800" dirty="0"/>
              <a:t>Java </a:t>
            </a:r>
            <a:r>
              <a:rPr lang="ru-RU" sz="1800" dirty="0"/>
              <a:t>не позволяет присваивать переменной значение более длинного типа. </a:t>
            </a:r>
            <a:endParaRPr lang="en-US" sz="1800" dirty="0"/>
          </a:p>
          <a:p>
            <a:pPr marL="358775" indent="-358775" algn="just"/>
            <a:endParaRPr lang="en-US" sz="1800" dirty="0"/>
          </a:p>
          <a:p>
            <a:pPr marL="358775" indent="-358775" algn="just"/>
            <a:endParaRPr lang="en-US" sz="1800" dirty="0"/>
          </a:p>
          <a:p>
            <a:pPr marL="358775" indent="-358775" algn="just"/>
            <a:endParaRPr lang="en-US" sz="1800" dirty="0"/>
          </a:p>
          <a:p>
            <a:pPr marL="358775" indent="-358775" algn="just"/>
            <a:r>
              <a:rPr lang="ru-RU" sz="1800" dirty="0"/>
              <a:t>Исключение составляют операторы инкремента, декремента и операторы +=, </a:t>
            </a:r>
            <a:r>
              <a:rPr lang="en-US" sz="1800" dirty="0">
                <a:sym typeface="Symbol" pitchFamily="18" charset="2"/>
              </a:rPr>
              <a:t>-</a:t>
            </a:r>
            <a:r>
              <a:rPr lang="en-US" sz="1800" dirty="0"/>
              <a:t>=</a:t>
            </a:r>
            <a:r>
              <a:rPr lang="ru-RU" sz="1800" dirty="0"/>
              <a:t>, *=, /=.</a:t>
            </a:r>
          </a:p>
          <a:p>
            <a:pPr marL="358775" indent="-358775" algn="ctr">
              <a:buNone/>
            </a:pPr>
            <a:r>
              <a:rPr lang="en-US" sz="2000" b="1" dirty="0" err="1"/>
              <a:t>var</a:t>
            </a:r>
            <a:r>
              <a:rPr lang="en-US" sz="2000" b="1" dirty="0"/>
              <a:t> @= </a:t>
            </a:r>
            <a:r>
              <a:rPr lang="en-US" sz="2000" b="1" dirty="0" err="1"/>
              <a:t>expr</a:t>
            </a:r>
            <a:r>
              <a:rPr lang="en-US" sz="1800" b="1" dirty="0"/>
              <a:t>  </a:t>
            </a:r>
            <a:r>
              <a:rPr lang="ru-RU" sz="1800" b="1" dirty="0"/>
              <a:t>    </a:t>
            </a:r>
            <a:r>
              <a:rPr lang="en-US" sz="1800" b="1" dirty="0"/>
              <a:t>==  </a:t>
            </a:r>
            <a:r>
              <a:rPr lang="ru-RU" sz="1800" b="1" dirty="0"/>
              <a:t>    </a:t>
            </a:r>
            <a:r>
              <a:rPr lang="en-US" sz="2000" b="1" dirty="0" err="1"/>
              <a:t>var</a:t>
            </a:r>
            <a:r>
              <a:rPr lang="en-US" sz="2000" b="1" dirty="0"/>
              <a:t> = (</a:t>
            </a:r>
            <a:r>
              <a:rPr lang="en-US" sz="2000" b="1" dirty="0" err="1"/>
              <a:t>typename</a:t>
            </a:r>
            <a:r>
              <a:rPr lang="en-US" sz="2000" b="1" dirty="0"/>
              <a:t>)(</a:t>
            </a:r>
            <a:r>
              <a:rPr lang="en-US" sz="2000" b="1" dirty="0" err="1"/>
              <a:t>var</a:t>
            </a:r>
            <a:r>
              <a:rPr lang="en-US" sz="2000" b="1" dirty="0"/>
              <a:t> @ (</a:t>
            </a:r>
            <a:r>
              <a:rPr lang="en-US" sz="2000" b="1" dirty="0" err="1"/>
              <a:t>expr</a:t>
            </a:r>
            <a:r>
              <a:rPr lang="en-US" sz="2000" b="1" dirty="0"/>
              <a:t>))</a:t>
            </a:r>
            <a:endParaRPr lang="ru-RU" sz="2000" b="1" dirty="0"/>
          </a:p>
          <a:p>
            <a:pPr marL="358775" indent="-358775" algn="just"/>
            <a:endParaRPr lang="en-US" sz="1800" dirty="0"/>
          </a:p>
          <a:p>
            <a:pPr marL="358775" indent="-358775" algn="just"/>
            <a:endParaRPr lang="en-US" sz="1800" dirty="0"/>
          </a:p>
          <a:p>
            <a:pPr marL="358775" indent="-358775" algn="just"/>
            <a:endParaRPr lang="ru-RU" sz="1800" dirty="0"/>
          </a:p>
          <a:p>
            <a:pPr marL="358775" indent="-358775" algn="just"/>
            <a:endParaRPr lang="ru-RU" sz="1800" dirty="0"/>
          </a:p>
          <a:p>
            <a:pPr marL="358775" indent="-358775" algn="just"/>
            <a:endParaRPr lang="ru-RU" sz="1800" dirty="0"/>
          </a:p>
          <a:p>
            <a:pPr marL="358775" indent="-358775" algn="just"/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952860" y="4143381"/>
            <a:ext cx="444739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intVar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= 100;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F0055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long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longVar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= 1</a:t>
            </a: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_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000</a:t>
            </a: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_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000</a:t>
            </a: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_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000</a:t>
            </a:r>
            <a:r>
              <a:rPr lang="ru-RU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_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000L;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intVar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+=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longVar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952860" y="5143513"/>
            <a:ext cx="4447396" cy="584775"/>
          </a:xfrm>
          <a:prstGeom prst="rect">
            <a:avLst/>
          </a:prstGeom>
          <a:solidFill>
            <a:srgbClr val="FF8086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 Error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intVar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intVar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longVar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952860" y="2000241"/>
            <a:ext cx="4286280" cy="584775"/>
          </a:xfrm>
          <a:prstGeom prst="rect">
            <a:avLst/>
          </a:prstGeom>
          <a:solidFill>
            <a:srgbClr val="FF8086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//Error</a:t>
            </a:r>
            <a:endParaRPr lang="ru-RU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intVar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1_000_000_000L;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данных, переменные. Ключевые и зарезервированные слова языка </a:t>
            </a:r>
            <a:r>
              <a:rPr lang="en-US" dirty="0"/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9753600" cy="4096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Ключевые и зарезервированные слова языка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6" name="Group 93"/>
          <p:cNvGraphicFramePr>
            <a:graphicFrameLocks/>
          </p:cNvGraphicFramePr>
          <p:nvPr/>
        </p:nvGraphicFramePr>
        <p:xfrm>
          <a:off x="2381224" y="1785927"/>
          <a:ext cx="7358114" cy="4001135"/>
        </p:xfrm>
        <a:graphic>
          <a:graphicData uri="http://schemas.openxmlformats.org/drawingml/2006/table">
            <a:tbl>
              <a:tblPr/>
              <a:tblGrid>
                <a:gridCol w="1143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1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064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abstract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continue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for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new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switch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assert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default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goto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package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synchronized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boolean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do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if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private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this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break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double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implements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protected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throw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byte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else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import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public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throws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case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enum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instanceof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return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transient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catch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extends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short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try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char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B78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final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B78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interface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B78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static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B78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void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B78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class</a:t>
                      </a:r>
                      <a:endParaRPr kumimoji="0" lang="ru-RU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B78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finally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long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strictfp</a:t>
                      </a:r>
                      <a:r>
                        <a:rPr kumimoji="0" 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volatile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const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float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native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super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Verdana" pitchFamily="34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while</a:t>
                      </a: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B78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данных, переменные</a:t>
            </a:r>
            <a:r>
              <a:rPr lang="en-US" dirty="0"/>
              <a:t>. </a:t>
            </a:r>
            <a:r>
              <a:rPr lang="ru-RU" dirty="0"/>
              <a:t>Ключевые и зарезервированные слова языка </a:t>
            </a:r>
            <a:r>
              <a:rPr lang="en-US" dirty="0"/>
              <a:t>Java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95401" y="1219200"/>
            <a:ext cx="10905534" cy="4800600"/>
          </a:xfrm>
        </p:spPr>
        <p:txBody>
          <a:bodyPr/>
          <a:lstStyle/>
          <a:p>
            <a:pPr marL="0" indent="0" algn="just">
              <a:buNone/>
            </a:pPr>
            <a:r>
              <a:rPr lang="ru-RU" sz="1800" dirty="0"/>
              <a:t>Кроме ключевых слов, в </a:t>
            </a:r>
            <a:r>
              <a:rPr lang="en-US" sz="1800" dirty="0"/>
              <a:t>Java</a:t>
            </a:r>
            <a:r>
              <a:rPr lang="ru-RU" sz="1800" dirty="0"/>
              <a:t> существуют три литерала, не относящиеся к ключевым и зарезервированным </a:t>
            </a:r>
            <a:r>
              <a:rPr lang="ru-RU" sz="1800" dirty="0" smtClean="0"/>
              <a:t>словам: </a:t>
            </a:r>
            <a:endParaRPr lang="en-US" sz="1800" dirty="0"/>
          </a:p>
          <a:p>
            <a:pPr marL="0" indent="0" algn="just">
              <a:buNone/>
            </a:pPr>
            <a:endParaRPr lang="en-US" sz="1800" b="1" dirty="0"/>
          </a:p>
          <a:p>
            <a:pPr marL="0" indent="0" algn="ctr">
              <a:buNone/>
            </a:pPr>
            <a:r>
              <a:rPr lang="en-US" sz="1800" b="1" dirty="0"/>
              <a:t>null</a:t>
            </a:r>
            <a:r>
              <a:rPr lang="ru-RU" sz="1800" dirty="0"/>
              <a:t>,   </a:t>
            </a:r>
            <a:r>
              <a:rPr lang="en-US" sz="1800" b="1" dirty="0"/>
              <a:t>true</a:t>
            </a:r>
            <a:r>
              <a:rPr lang="ru-RU" sz="1800" dirty="0"/>
              <a:t>,   </a:t>
            </a:r>
            <a:r>
              <a:rPr lang="en-US" sz="1800" b="1" dirty="0"/>
              <a:t>false</a:t>
            </a:r>
            <a:r>
              <a:rPr lang="ru-RU" sz="1800" dirty="0"/>
              <a:t>, </a:t>
            </a: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А также дополнительные зарезервированные слова: </a:t>
            </a:r>
            <a:endParaRPr lang="en-US" sz="1800" dirty="0"/>
          </a:p>
          <a:p>
            <a:pPr marL="0" indent="0" algn="just">
              <a:buNone/>
            </a:pPr>
            <a:endParaRPr lang="en-US" sz="1800" b="1" dirty="0"/>
          </a:p>
          <a:p>
            <a:pPr marL="0" indent="0" algn="ctr">
              <a:buNone/>
            </a:pPr>
            <a:r>
              <a:rPr lang="en-US" sz="1800" b="1" dirty="0"/>
              <a:t>const</a:t>
            </a:r>
            <a:r>
              <a:rPr lang="ru-RU" sz="1800" dirty="0"/>
              <a:t>,  </a:t>
            </a:r>
            <a:r>
              <a:rPr lang="en-US" sz="1800" b="1" dirty="0" err="1"/>
              <a:t>goto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Литералы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68</a:t>
            </a:fld>
            <a:endParaRPr lang="en-US"/>
          </a:p>
        </p:txBody>
      </p:sp>
      <p:grpSp>
        <p:nvGrpSpPr>
          <p:cNvPr id="18" name="Группа 17"/>
          <p:cNvGrpSpPr/>
          <p:nvPr/>
        </p:nvGrpSpPr>
        <p:grpSpPr>
          <a:xfrm>
            <a:off x="3595670" y="1785926"/>
            <a:ext cx="4643470" cy="3929090"/>
            <a:chOff x="2143108" y="1285860"/>
            <a:chExt cx="4643470" cy="392909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2143108" y="1285860"/>
              <a:ext cx="914400" cy="39290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Константы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000496" y="1428736"/>
              <a:ext cx="2786082" cy="7143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Целочисленные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4000496" y="2357430"/>
              <a:ext cx="2786082" cy="7143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С плавающей точкой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4000496" y="3286124"/>
              <a:ext cx="2786082" cy="7143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Булевские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4000496" y="4214818"/>
              <a:ext cx="2786082" cy="7143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Символьные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" name="Прямая со стрелкой 11"/>
            <p:cNvCxnSpPr>
              <a:endCxn id="7" idx="1"/>
            </p:cNvCxnSpPr>
            <p:nvPr/>
          </p:nvCxnSpPr>
          <p:spPr>
            <a:xfrm>
              <a:off x="3071802" y="1785926"/>
              <a:ext cx="928694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/>
            <p:cNvCxnSpPr/>
            <p:nvPr/>
          </p:nvCxnSpPr>
          <p:spPr>
            <a:xfrm>
              <a:off x="3071802" y="2714620"/>
              <a:ext cx="928694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/>
            <p:cNvCxnSpPr/>
            <p:nvPr/>
          </p:nvCxnSpPr>
          <p:spPr>
            <a:xfrm>
              <a:off x="3071802" y="3643314"/>
              <a:ext cx="928694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/>
            <p:cNvCxnSpPr/>
            <p:nvPr/>
          </p:nvCxnSpPr>
          <p:spPr>
            <a:xfrm>
              <a:off x="3071802" y="4572008"/>
              <a:ext cx="928694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Содержимое 2"/>
          <p:cNvSpPr txBox="1">
            <a:spLocks/>
          </p:cNvSpPr>
          <p:nvPr/>
        </p:nvSpPr>
        <p:spPr>
          <a:xfrm>
            <a:off x="2438400" y="1219200"/>
            <a:ext cx="7315200" cy="495288"/>
          </a:xfrm>
          <a:prstGeom prst="rect">
            <a:avLst/>
          </a:prstGeom>
        </p:spPr>
        <p:txBody>
          <a:bodyPr/>
          <a:lstStyle/>
          <a:p>
            <a:pPr marL="285750" indent="-285750" algn="ctr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Литералы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Целочисленные литералы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69</a:t>
            </a:fld>
            <a:endParaRPr lang="en-US"/>
          </a:p>
        </p:txBody>
      </p:sp>
      <p:grpSp>
        <p:nvGrpSpPr>
          <p:cNvPr id="32" name="Группа 31"/>
          <p:cNvGrpSpPr/>
          <p:nvPr/>
        </p:nvGrpSpPr>
        <p:grpSpPr>
          <a:xfrm>
            <a:off x="2452662" y="1071546"/>
            <a:ext cx="7715304" cy="4714908"/>
            <a:chOff x="928662" y="1071546"/>
            <a:chExt cx="7715304" cy="4714908"/>
          </a:xfrm>
        </p:grpSpPr>
        <p:sp>
          <p:nvSpPr>
            <p:cNvPr id="19" name="Блок-схема: альтернативный процесс 18"/>
            <p:cNvSpPr/>
            <p:nvPr/>
          </p:nvSpPr>
          <p:spPr>
            <a:xfrm>
              <a:off x="6572264" y="1071546"/>
              <a:ext cx="1857388" cy="3571900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Блок-схема: альтернативный процесс 17"/>
            <p:cNvSpPr/>
            <p:nvPr/>
          </p:nvSpPr>
          <p:spPr>
            <a:xfrm>
              <a:off x="4572000" y="1071546"/>
              <a:ext cx="1857388" cy="3571900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928662" y="1142984"/>
              <a:ext cx="714380" cy="35004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Целочисленные константы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2071670" y="1428736"/>
              <a:ext cx="2214578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десятичные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071670" y="2500306"/>
              <a:ext cx="2214578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восьмеричные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2071670" y="3500438"/>
              <a:ext cx="2214578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шестнадцатеричные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714876" y="1428736"/>
              <a:ext cx="1571636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1,  2,  3,  42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4714876" y="2500306"/>
              <a:ext cx="1571636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01,   06,  017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714876" y="3500438"/>
              <a:ext cx="1571636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x12,  0Xffff</a:t>
              </a: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6715140" y="1428736"/>
              <a:ext cx="1571636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L,  42l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6715140" y="2500306"/>
              <a:ext cx="1571636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01</a:t>
              </a:r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6715140" y="3500438"/>
              <a:ext cx="1571636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x12L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857356" y="4929198"/>
              <a:ext cx="6786610" cy="85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Целочисленное значение можно присваивать типу </a:t>
              </a:r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char, </a:t>
              </a:r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если оно лежит в пределах допустимого диапазона этого типа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14942" y="4143380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latin typeface="Times New Roman" pitchFamily="18" charset="0"/>
                  <a:cs typeface="Times New Roman" pitchFamily="18" charset="0"/>
                </a:rPr>
                <a:t>int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43768" y="4143380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long</a:t>
              </a:r>
            </a:p>
          </p:txBody>
        </p:sp>
        <p:cxnSp>
          <p:nvCxnSpPr>
            <p:cNvPr id="23" name="Прямая со стрелкой 22"/>
            <p:cNvCxnSpPr>
              <a:endCxn id="7" idx="1"/>
            </p:cNvCxnSpPr>
            <p:nvPr/>
          </p:nvCxnSpPr>
          <p:spPr>
            <a:xfrm>
              <a:off x="1643042" y="171448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/>
            <p:cNvCxnSpPr/>
            <p:nvPr/>
          </p:nvCxnSpPr>
          <p:spPr>
            <a:xfrm>
              <a:off x="1643042" y="278605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>
              <a:off x="1643042" y="3786190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/>
            <p:nvPr/>
          </p:nvCxnSpPr>
          <p:spPr>
            <a:xfrm>
              <a:off x="4286248" y="171448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/>
            <p:cNvCxnSpPr/>
            <p:nvPr/>
          </p:nvCxnSpPr>
          <p:spPr>
            <a:xfrm>
              <a:off x="4286248" y="278605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/>
            <p:cNvCxnSpPr/>
            <p:nvPr/>
          </p:nvCxnSpPr>
          <p:spPr>
            <a:xfrm>
              <a:off x="4286248" y="3786190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/>
            <p:cNvCxnSpPr/>
            <p:nvPr/>
          </p:nvCxnSpPr>
          <p:spPr>
            <a:xfrm>
              <a:off x="6286512" y="171448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/>
            <p:cNvCxnSpPr/>
            <p:nvPr/>
          </p:nvCxnSpPr>
          <p:spPr>
            <a:xfrm>
              <a:off x="6286512" y="278605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/>
            <p:cNvCxnSpPr/>
            <p:nvPr/>
          </p:nvCxnSpPr>
          <p:spPr>
            <a:xfrm>
              <a:off x="6286512" y="3786190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6672"/>
            <a:ext cx="4596736" cy="6128982"/>
          </a:xfrm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3526806" y="6605654"/>
            <a:ext cx="2929234" cy="252346"/>
          </a:xfrm>
        </p:spPr>
        <p:txBody>
          <a:bodyPr>
            <a:normAutofit/>
          </a:bodyPr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171855" y="6522188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2330" y="0"/>
            <a:ext cx="12179670" cy="418058"/>
          </a:xfrm>
        </p:spPr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Базовые определения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744072" y="2132857"/>
            <a:ext cx="32507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«</a:t>
            </a:r>
            <a:r>
              <a:rPr lang="en-US" sz="2400" i="1" dirty="0"/>
              <a:t>Java – </a:t>
            </a:r>
            <a:r>
              <a:rPr lang="ru-RU" sz="2400" i="1" dirty="0"/>
              <a:t>это (С++)--»*</a:t>
            </a:r>
          </a:p>
          <a:p>
            <a:pPr algn="r"/>
            <a:r>
              <a:rPr lang="en-US" sz="2400" i="1" dirty="0"/>
              <a:t>James Gosling</a:t>
            </a:r>
            <a:r>
              <a:rPr lang="ru-RU" sz="2400" dirty="0"/>
              <a:t>, создатель языка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816081" y="5897495"/>
            <a:ext cx="389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*в одном из публичных выступлений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данных, переменные. Литералы с плавающей точкой и булевские литералы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68" name="Группа 67"/>
          <p:cNvGrpSpPr/>
          <p:nvPr/>
        </p:nvGrpSpPr>
        <p:grpSpPr>
          <a:xfrm>
            <a:off x="2452662" y="1071546"/>
            <a:ext cx="7500990" cy="2714644"/>
            <a:chOff x="928662" y="1071546"/>
            <a:chExt cx="7500990" cy="2714644"/>
          </a:xfrm>
        </p:grpSpPr>
        <p:sp>
          <p:nvSpPr>
            <p:cNvPr id="6" name="Блок-схема: альтернативный процесс 5"/>
            <p:cNvSpPr/>
            <p:nvPr/>
          </p:nvSpPr>
          <p:spPr>
            <a:xfrm>
              <a:off x="6572264" y="1071546"/>
              <a:ext cx="1857388" cy="2714644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Блок-схема: альтернативный процесс 6"/>
            <p:cNvSpPr/>
            <p:nvPr/>
          </p:nvSpPr>
          <p:spPr>
            <a:xfrm>
              <a:off x="4572000" y="1071546"/>
              <a:ext cx="1857388" cy="2714644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928662" y="1142984"/>
              <a:ext cx="714380" cy="24288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Константы с плавающей точкой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071670" y="1428736"/>
              <a:ext cx="2214578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Стандартная форма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2071670" y="2500306"/>
              <a:ext cx="2214578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Научная форма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4714876" y="1428736"/>
              <a:ext cx="1571636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2.0,   3.1415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714876" y="2500306"/>
              <a:ext cx="1571636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6.022</a:t>
              </a:r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e23, 3.14159E-05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6715140" y="1428736"/>
              <a:ext cx="1571636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2.0f,  3.1415F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6715140" y="2500306"/>
              <a:ext cx="1571636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6.011e23f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00628" y="3214686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double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43768" y="3214686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float</a:t>
              </a:r>
            </a:p>
          </p:txBody>
        </p:sp>
        <p:cxnSp>
          <p:nvCxnSpPr>
            <p:cNvPr id="20" name="Прямая со стрелкой 19"/>
            <p:cNvCxnSpPr/>
            <p:nvPr/>
          </p:nvCxnSpPr>
          <p:spPr>
            <a:xfrm>
              <a:off x="1643042" y="171448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/>
            <p:nvPr/>
          </p:nvCxnSpPr>
          <p:spPr>
            <a:xfrm>
              <a:off x="1643042" y="278605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/>
            <p:nvPr/>
          </p:nvCxnSpPr>
          <p:spPr>
            <a:xfrm>
              <a:off x="4286248" y="171448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/>
            <p:nvPr/>
          </p:nvCxnSpPr>
          <p:spPr>
            <a:xfrm>
              <a:off x="4286248" y="278605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/>
            <p:cNvCxnSpPr/>
            <p:nvPr/>
          </p:nvCxnSpPr>
          <p:spPr>
            <a:xfrm>
              <a:off x="6286512" y="171448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>
              <a:off x="6286512" y="278605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Группа 68"/>
          <p:cNvGrpSpPr/>
          <p:nvPr/>
        </p:nvGrpSpPr>
        <p:grpSpPr>
          <a:xfrm>
            <a:off x="3238480" y="4071942"/>
            <a:ext cx="5786478" cy="1928826"/>
            <a:chOff x="1714480" y="4071942"/>
            <a:chExt cx="5786478" cy="1928826"/>
          </a:xfrm>
        </p:grpSpPr>
        <p:sp>
          <p:nvSpPr>
            <p:cNvPr id="44" name="Блок-схема: альтернативный процесс 43"/>
            <p:cNvSpPr/>
            <p:nvPr/>
          </p:nvSpPr>
          <p:spPr>
            <a:xfrm>
              <a:off x="3643306" y="4286256"/>
              <a:ext cx="3857652" cy="1714512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1714480" y="4071942"/>
              <a:ext cx="714380" cy="19288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Булевские константы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3786182" y="4929198"/>
              <a:ext cx="157163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true</a:t>
              </a:r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5715008" y="4929198"/>
              <a:ext cx="157163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false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214942" y="5572140"/>
              <a:ext cx="1000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latin typeface="Times New Roman" pitchFamily="18" charset="0"/>
                  <a:cs typeface="Times New Roman" pitchFamily="18" charset="0"/>
                </a:rPr>
                <a:t>boolean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1" name="Shape 60"/>
            <p:cNvCxnSpPr>
              <a:endCxn id="48" idx="0"/>
            </p:cNvCxnSpPr>
            <p:nvPr/>
          </p:nvCxnSpPr>
          <p:spPr>
            <a:xfrm>
              <a:off x="2428860" y="4500570"/>
              <a:ext cx="2143140" cy="42862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hape 62"/>
            <p:cNvCxnSpPr>
              <a:endCxn id="49" idx="0"/>
            </p:cNvCxnSpPr>
            <p:nvPr/>
          </p:nvCxnSpPr>
          <p:spPr>
            <a:xfrm>
              <a:off x="4429124" y="4500570"/>
              <a:ext cx="2071702" cy="42862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Символьные литералы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88" name="Группа 87"/>
          <p:cNvGrpSpPr/>
          <p:nvPr/>
        </p:nvGrpSpPr>
        <p:grpSpPr>
          <a:xfrm>
            <a:off x="2452662" y="928670"/>
            <a:ext cx="7786742" cy="4857784"/>
            <a:chOff x="928662" y="928670"/>
            <a:chExt cx="7786742" cy="4857784"/>
          </a:xfrm>
        </p:grpSpPr>
        <p:sp>
          <p:nvSpPr>
            <p:cNvPr id="6" name="Блок-схема: альтернативный процесс 5"/>
            <p:cNvSpPr/>
            <p:nvPr/>
          </p:nvSpPr>
          <p:spPr>
            <a:xfrm>
              <a:off x="4429124" y="928670"/>
              <a:ext cx="4286280" cy="4857784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928662" y="1142984"/>
              <a:ext cx="714380" cy="3714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Символьные  константы</a:t>
              </a:r>
              <a:endPara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071670" y="1428736"/>
              <a:ext cx="2214578" cy="571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Непосредственный ввод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2071670" y="2357430"/>
              <a:ext cx="2214578" cy="85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Ввод с помощью управляющей последовательности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4714876" y="1214422"/>
              <a:ext cx="37862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‘a’… ‘z’ 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и все отображаемые символы 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ASCII</a:t>
              </a: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714876" y="2500306"/>
              <a:ext cx="37862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‘ \’ ’ – 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одинарная кавычка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(single quote, \u0027)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72198" y="5357826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char</a:t>
              </a:r>
            </a:p>
          </p:txBody>
        </p:sp>
        <p:cxnSp>
          <p:nvCxnSpPr>
            <p:cNvPr id="20" name="Прямая со стрелкой 19"/>
            <p:cNvCxnSpPr/>
            <p:nvPr/>
          </p:nvCxnSpPr>
          <p:spPr>
            <a:xfrm>
              <a:off x="1643042" y="171448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/>
            <p:nvPr/>
          </p:nvCxnSpPr>
          <p:spPr>
            <a:xfrm>
              <a:off x="1643042" y="278605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/>
            <p:nvPr/>
          </p:nvCxnSpPr>
          <p:spPr>
            <a:xfrm>
              <a:off x="4286248" y="1714488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/>
            <p:nvPr/>
          </p:nvCxnSpPr>
          <p:spPr>
            <a:xfrm>
              <a:off x="4286248" y="2643182"/>
              <a:ext cx="428628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Прямоугольник 37"/>
            <p:cNvSpPr/>
            <p:nvPr/>
          </p:nvSpPr>
          <p:spPr>
            <a:xfrm>
              <a:off x="4714876" y="1571612"/>
              <a:ext cx="37862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‘\</a:t>
              </a:r>
              <a:r>
                <a:rPr lang="en-US" sz="14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ddd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’ – 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восьмеричный символ </a:t>
              </a:r>
              <a:r>
                <a:rPr lang="en-US" sz="14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ddd</a:t>
              </a:r>
              <a:endPara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4714876" y="1928802"/>
              <a:ext cx="37862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‘\</a:t>
              </a:r>
              <a:r>
                <a:rPr lang="en-US" sz="14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uxxxx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’ –  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шестнадцатеричный символ </a:t>
              </a:r>
              <a:r>
                <a:rPr lang="en-US" sz="1400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xxxx</a:t>
              </a:r>
              <a:endPara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4714876" y="2857496"/>
              <a:ext cx="37862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‘ \” ’ – 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двойная кавычка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(double quote, \u0022)</a:t>
              </a:r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4714876" y="3214686"/>
              <a:ext cx="37862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‘ \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\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’ – 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обратная косая черта(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backslash, \u005C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4714876" y="4643446"/>
              <a:ext cx="37862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‘ \t ’ – 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табуляция(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horizontal tab, \u0009)</a:t>
              </a: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4714876" y="3929066"/>
              <a:ext cx="37862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‘ \r ’ – 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возврат каретки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(carriage return, \u000D)</a:t>
              </a: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4714876" y="4286256"/>
              <a:ext cx="37862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‘ \f ’ – 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подача страницы(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form feed, \u000C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Прямоугольник 59"/>
            <p:cNvSpPr/>
            <p:nvPr/>
          </p:nvSpPr>
          <p:spPr>
            <a:xfrm>
              <a:off x="4714876" y="3571876"/>
              <a:ext cx="37862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‘ \b ’ –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“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забой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”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(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backspace, \u0008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4714876" y="5000636"/>
              <a:ext cx="37862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‘ \n ’ – 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перевод строки(</a:t>
              </a:r>
              <a:r>
                <a:rPr lang="en-US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linefeed, \u000A</a:t>
              </a:r>
              <a:r>
                <a:rPr lang="ru-RU" sz="1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2" name="Shape 61"/>
            <p:cNvCxnSpPr>
              <a:stCxn id="9" idx="3"/>
              <a:endCxn id="12" idx="1"/>
            </p:cNvCxnSpPr>
            <p:nvPr/>
          </p:nvCxnSpPr>
          <p:spPr>
            <a:xfrm flipV="1">
              <a:off x="4286248" y="1357298"/>
              <a:ext cx="428628" cy="35719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hape 64"/>
            <p:cNvCxnSpPr>
              <a:stCxn id="9" idx="3"/>
              <a:endCxn id="39" idx="1"/>
            </p:cNvCxnSpPr>
            <p:nvPr/>
          </p:nvCxnSpPr>
          <p:spPr>
            <a:xfrm>
              <a:off x="4286248" y="1714488"/>
              <a:ext cx="428628" cy="35719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hape 68"/>
            <p:cNvCxnSpPr/>
            <p:nvPr/>
          </p:nvCxnSpPr>
          <p:spPr>
            <a:xfrm>
              <a:off x="4286248" y="2643182"/>
              <a:ext cx="428628" cy="35719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hape 71"/>
            <p:cNvCxnSpPr>
              <a:endCxn id="41" idx="1"/>
            </p:cNvCxnSpPr>
            <p:nvPr/>
          </p:nvCxnSpPr>
          <p:spPr>
            <a:xfrm rot="16200000" flipH="1">
              <a:off x="4250529" y="2893215"/>
              <a:ext cx="714380" cy="21431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hape 81"/>
            <p:cNvCxnSpPr/>
            <p:nvPr/>
          </p:nvCxnSpPr>
          <p:spPr>
            <a:xfrm rot="16200000" flipH="1">
              <a:off x="4250529" y="3250405"/>
              <a:ext cx="714380" cy="21431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hape 83"/>
            <p:cNvCxnSpPr/>
            <p:nvPr/>
          </p:nvCxnSpPr>
          <p:spPr>
            <a:xfrm rot="16200000" flipH="1">
              <a:off x="4250529" y="3607595"/>
              <a:ext cx="714380" cy="21431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hape 84"/>
            <p:cNvCxnSpPr/>
            <p:nvPr/>
          </p:nvCxnSpPr>
          <p:spPr>
            <a:xfrm rot="16200000" flipH="1">
              <a:off x="4250529" y="3964785"/>
              <a:ext cx="714380" cy="21431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hape 85"/>
            <p:cNvCxnSpPr/>
            <p:nvPr/>
          </p:nvCxnSpPr>
          <p:spPr>
            <a:xfrm rot="16200000" flipH="1">
              <a:off x="4250529" y="4321975"/>
              <a:ext cx="714380" cy="21431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hape 86"/>
            <p:cNvCxnSpPr/>
            <p:nvPr/>
          </p:nvCxnSpPr>
          <p:spPr>
            <a:xfrm rot="16200000" flipH="1">
              <a:off x="4250529" y="4679165"/>
              <a:ext cx="714380" cy="21431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Преобразование примитивных типов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  <a:tabLst>
                <a:tab pos="0" algn="l"/>
              </a:tabLst>
            </a:pPr>
            <a:r>
              <a:rPr lang="ru-RU" sz="1800" b="1" dirty="0"/>
              <a:t>Преобразование  примитивных типов</a:t>
            </a:r>
          </a:p>
          <a:p>
            <a:pPr marL="0" indent="0" algn="just">
              <a:buNone/>
              <a:tabLst>
                <a:tab pos="0" algn="l"/>
              </a:tabLst>
            </a:pPr>
            <a:endParaRPr lang="ru-RU" sz="1800" dirty="0"/>
          </a:p>
          <a:p>
            <a:pPr marL="0" indent="0" algn="just">
              <a:buNone/>
              <a:tabLst>
                <a:tab pos="0" algn="l"/>
              </a:tabLst>
            </a:pPr>
            <a:r>
              <a:rPr lang="en-US" sz="1800" dirty="0"/>
              <a:t>Java</a:t>
            </a:r>
            <a:r>
              <a:rPr lang="ru-RU" sz="1800" dirty="0"/>
              <a:t> </a:t>
            </a:r>
            <a:r>
              <a:rPr lang="ru-RU" sz="1800" u="sng" dirty="0"/>
              <a:t>запрещает смешивать в выражениях величины разных типов</a:t>
            </a:r>
            <a:r>
              <a:rPr lang="ru-RU" sz="1800" dirty="0"/>
              <a:t>, однако при числовых операциях такое часто бывает необходимо. </a:t>
            </a:r>
          </a:p>
          <a:p>
            <a:pPr marL="0" indent="0" algn="just">
              <a:buNone/>
              <a:tabLst>
                <a:tab pos="0" algn="l"/>
              </a:tabLst>
            </a:pPr>
            <a:endParaRPr lang="ru-RU" sz="1800" dirty="0"/>
          </a:p>
          <a:p>
            <a:pPr marL="0" indent="0" algn="just">
              <a:buNone/>
              <a:tabLst>
                <a:tab pos="0" algn="l"/>
              </a:tabLst>
            </a:pPr>
            <a:r>
              <a:rPr lang="ru-RU" sz="1800" dirty="0"/>
              <a:t>Различают: </a:t>
            </a:r>
          </a:p>
          <a:p>
            <a:pPr marL="1349375" indent="-358775" algn="just"/>
            <a:r>
              <a:rPr lang="ru-RU" sz="1800" b="1" dirty="0"/>
              <a:t>повышающее</a:t>
            </a:r>
            <a:r>
              <a:rPr lang="ru-RU" sz="1800" dirty="0"/>
              <a:t> (разрешенное, неявное) </a:t>
            </a:r>
            <a:r>
              <a:rPr lang="ru-RU" sz="1800" dirty="0" smtClean="0"/>
              <a:t>преобразование</a:t>
            </a:r>
            <a:r>
              <a:rPr lang="ru-RU" sz="1800" dirty="0"/>
              <a:t>;</a:t>
            </a:r>
          </a:p>
          <a:p>
            <a:pPr marL="1349375" indent="-358775" algn="just"/>
            <a:r>
              <a:rPr lang="ru-RU" sz="1800" b="1" dirty="0"/>
              <a:t>понижающее</a:t>
            </a:r>
            <a:r>
              <a:rPr lang="ru-RU" sz="1800" dirty="0"/>
              <a:t> (явное) приведение типа.</a:t>
            </a:r>
          </a:p>
          <a:p>
            <a:pPr marL="0" indent="0" algn="just">
              <a:buNone/>
              <a:tabLst>
                <a:tab pos="0" algn="l"/>
              </a:tabLst>
            </a:pPr>
            <a:endParaRPr lang="ru-RU" sz="1800" dirty="0"/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Преобразование примитивных типов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i="1" dirty="0">
                <a:solidFill>
                  <a:srgbClr val="000000"/>
                </a:solidFill>
                <a:cs typeface="Times New Roman" pitchFamily="18" charset="0"/>
              </a:rPr>
              <a:t>Расширяющее</a:t>
            </a:r>
            <a:r>
              <a:rPr lang="en-US" sz="1800" i="1" dirty="0">
                <a:solidFill>
                  <a:srgbClr val="000000"/>
                </a:solidFill>
                <a:cs typeface="Times New Roman" pitchFamily="18" charset="0"/>
              </a:rPr>
              <a:t> (</a:t>
            </a:r>
            <a:r>
              <a:rPr lang="ru-RU" sz="1800" i="1" dirty="0">
                <a:solidFill>
                  <a:srgbClr val="000000"/>
                </a:solidFill>
                <a:cs typeface="Times New Roman" pitchFamily="18" charset="0"/>
              </a:rPr>
              <a:t>повышающее</a:t>
            </a:r>
            <a:r>
              <a:rPr lang="en-US" sz="1800" i="1" dirty="0">
                <a:solidFill>
                  <a:srgbClr val="000000"/>
                </a:solidFill>
                <a:cs typeface="Times New Roman" pitchFamily="18" charset="0"/>
              </a:rPr>
              <a:t>)</a:t>
            </a:r>
            <a:r>
              <a:rPr lang="ru-RU" sz="1800" i="1" dirty="0">
                <a:solidFill>
                  <a:srgbClr val="000000"/>
                </a:solidFill>
                <a:cs typeface="Times New Roman" pitchFamily="18" charset="0"/>
              </a:rPr>
              <a:t> преобразование</a:t>
            </a:r>
            <a:r>
              <a:rPr lang="ru-RU" sz="1800" dirty="0">
                <a:solidFill>
                  <a:srgbClr val="000000"/>
                </a:solidFill>
                <a:cs typeface="Times New Roman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Результирующий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тип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имеет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больший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диапазон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значений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чем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исходный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тип</a:t>
            </a:r>
            <a:r>
              <a:rPr lang="ru-RU" sz="1800" dirty="0">
                <a:solidFill>
                  <a:srgbClr val="000000"/>
                </a:solidFill>
                <a:cs typeface="Times New Roman" pitchFamily="18" charset="0"/>
              </a:rPr>
              <a:t>.</a:t>
            </a:r>
          </a:p>
          <a:p>
            <a:pPr marL="0" indent="0" algn="just"/>
            <a:endParaRPr lang="ru-RU" sz="18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algn="just"/>
            <a:endParaRPr lang="ru-RU" sz="18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algn="just"/>
            <a:endParaRPr lang="ru-RU" sz="18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algn="just"/>
            <a:endParaRPr lang="ru-RU" sz="18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algn="just"/>
            <a:endParaRPr lang="ru-RU" sz="18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ru-RU" sz="1800" dirty="0">
              <a:solidFill>
                <a:srgbClr val="000000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1800" i="1" dirty="0">
                <a:solidFill>
                  <a:srgbClr val="000000"/>
                </a:solidFill>
                <a:cs typeface="Times New Roman" pitchFamily="18" charset="0"/>
              </a:rPr>
              <a:t>Сужающее (понижающее) преобразование</a:t>
            </a:r>
            <a:r>
              <a:rPr lang="ru-RU" sz="1800" dirty="0">
                <a:solidFill>
                  <a:srgbClr val="000000"/>
                </a:solidFill>
                <a:cs typeface="Times New Roman" pitchFamily="18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Результирующий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тип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имеет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cs typeface="Times New Roman" pitchFamily="18" charset="0"/>
              </a:rPr>
              <a:t>меньший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диапазон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значений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чем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исходный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cs typeface="Times New Roman" pitchFamily="18" charset="0"/>
              </a:rPr>
              <a:t>тип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398439" y="2132857"/>
            <a:ext cx="781236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)x;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x;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value1 = 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необязательно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т.к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ru-RU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</a:t>
            </a:r>
            <a:r>
              <a:rPr lang="en-US" altLang="en-US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омпилятор</a:t>
            </a:r>
            <a:endParaRPr lang="en-US" altLang="en-US" sz="16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ru-RU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делает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это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автоматически</a:t>
            </a:r>
            <a:r>
              <a:rPr lang="ru-RU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438400" y="4848256"/>
            <a:ext cx="788436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value2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1000L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value3 = (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)value2;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altLang="en-US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обязательно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данных, переменные. Неявное (повышающее) преобразование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  <a:tabLst>
                <a:tab pos="0" algn="l"/>
              </a:tabLst>
            </a:pPr>
            <a:r>
              <a:rPr lang="ru-RU" sz="1800" dirty="0"/>
              <a:t>Повышающее преобразование осуществляется автоматически, даже в случае потери данных. </a:t>
            </a: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endParaRPr lang="en-US" sz="1800" dirty="0"/>
          </a:p>
          <a:p>
            <a:pPr marL="0" indent="0" algn="just">
              <a:buNone/>
              <a:tabLst>
                <a:tab pos="0" algn="l"/>
              </a:tabLst>
            </a:pPr>
            <a:r>
              <a:rPr lang="ru-RU" sz="1800" dirty="0"/>
              <a:t>Серыми стрелками обозначены преобразования, при которых может произойти потеря точности.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74</a:t>
            </a:fld>
            <a:endParaRPr lang="en-US"/>
          </a:p>
        </p:txBody>
      </p:sp>
      <p:grpSp>
        <p:nvGrpSpPr>
          <p:cNvPr id="6" name="Группа 22"/>
          <p:cNvGrpSpPr/>
          <p:nvPr/>
        </p:nvGrpSpPr>
        <p:grpSpPr>
          <a:xfrm>
            <a:off x="2952728" y="1928802"/>
            <a:ext cx="6072230" cy="2857520"/>
            <a:chOff x="1071538" y="2857496"/>
            <a:chExt cx="6072230" cy="2857520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071538" y="3857628"/>
              <a:ext cx="1143008" cy="5572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byte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2714612" y="3857628"/>
              <a:ext cx="1143008" cy="5572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short</a:t>
              </a:r>
            </a:p>
          </p:txBody>
        </p:sp>
        <p:sp>
          <p:nvSpPr>
            <p:cNvPr id="9" name="Стрелка вправо 8"/>
            <p:cNvSpPr/>
            <p:nvPr/>
          </p:nvSpPr>
          <p:spPr>
            <a:xfrm>
              <a:off x="2214546" y="3929066"/>
              <a:ext cx="500066" cy="35719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4357686" y="3857628"/>
              <a:ext cx="1143008" cy="5572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int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Стрелка вправо 10"/>
            <p:cNvSpPr/>
            <p:nvPr/>
          </p:nvSpPr>
          <p:spPr>
            <a:xfrm>
              <a:off x="3857620" y="3929066"/>
              <a:ext cx="500066" cy="35719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000760" y="3857628"/>
              <a:ext cx="1143008" cy="5572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long</a:t>
              </a:r>
            </a:p>
          </p:txBody>
        </p:sp>
        <p:sp>
          <p:nvSpPr>
            <p:cNvPr id="13" name="Стрелка вправо 12"/>
            <p:cNvSpPr/>
            <p:nvPr/>
          </p:nvSpPr>
          <p:spPr>
            <a:xfrm>
              <a:off x="5500694" y="3929066"/>
              <a:ext cx="500066" cy="35719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6000760" y="5157806"/>
              <a:ext cx="1143008" cy="5572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double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4357686" y="5157806"/>
              <a:ext cx="1143008" cy="5572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float</a:t>
              </a:r>
            </a:p>
          </p:txBody>
        </p:sp>
        <p:sp>
          <p:nvSpPr>
            <p:cNvPr id="18" name="Стрелка вправо 17"/>
            <p:cNvSpPr/>
            <p:nvPr/>
          </p:nvSpPr>
          <p:spPr>
            <a:xfrm rot="5400000">
              <a:off x="4607719" y="4599635"/>
              <a:ext cx="714380" cy="35719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Стрелка вправо 18"/>
            <p:cNvSpPr/>
            <p:nvPr/>
          </p:nvSpPr>
          <p:spPr>
            <a:xfrm rot="2857882">
              <a:off x="5400763" y="4662954"/>
              <a:ext cx="714380" cy="238185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трелка вправо 19"/>
            <p:cNvSpPr/>
            <p:nvPr/>
          </p:nvSpPr>
          <p:spPr>
            <a:xfrm rot="7920470">
              <a:off x="5399602" y="4655151"/>
              <a:ext cx="714380" cy="23818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357686" y="2857496"/>
              <a:ext cx="1143008" cy="5572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char</a:t>
              </a:r>
            </a:p>
          </p:txBody>
        </p:sp>
        <p:sp>
          <p:nvSpPr>
            <p:cNvPr id="22" name="Стрелка вправо 21"/>
            <p:cNvSpPr/>
            <p:nvPr/>
          </p:nvSpPr>
          <p:spPr>
            <a:xfrm rot="5400000">
              <a:off x="4750595" y="3464719"/>
              <a:ext cx="428628" cy="35719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Стрелка вправо 12"/>
          <p:cNvSpPr/>
          <p:nvPr/>
        </p:nvSpPr>
        <p:spPr>
          <a:xfrm>
            <a:off x="7381018" y="4329122"/>
            <a:ext cx="500066" cy="35719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Стрелка вправо 17"/>
          <p:cNvSpPr/>
          <p:nvPr/>
        </p:nvSpPr>
        <p:spPr>
          <a:xfrm rot="5400000">
            <a:off x="8145179" y="3671606"/>
            <a:ext cx="714380" cy="35719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данных, переменные. Неявное (повышающее) преобразование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01058" name="Rectangle 2"/>
          <p:cNvSpPr>
            <a:spLocks noChangeArrowheads="1"/>
          </p:cNvSpPr>
          <p:nvPr/>
        </p:nvSpPr>
        <p:spPr bwMode="auto">
          <a:xfrm>
            <a:off x="4651648" y="4357877"/>
            <a:ext cx="2736304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f1 - 1.234567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92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E8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f2 - </a:t>
            </a:r>
            <a:r>
              <a:rPr lang="en-US" u="sng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1.0E8</a:t>
            </a:r>
            <a:endParaRPr lang="en-US" u="sng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3292624" y="4357877"/>
            <a:ext cx="1353344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 noChangeArrowheads="1"/>
          </p:cNvSpPr>
          <p:nvPr>
            <p:ph idx="1"/>
          </p:nvPr>
        </p:nvSpPr>
        <p:spPr bwMode="auto">
          <a:xfrm>
            <a:off x="3644296" y="1168902"/>
            <a:ext cx="4896544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x1 =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1234567</a:t>
            </a:r>
            <a:r>
              <a:rPr lang="en-US" altLang="en-US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x2 =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99999999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 = x1;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f2 = x2;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"f1 - "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f1);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"f2 - "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f2);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данных, переменные. Неявное (повышающее) преобразование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303106" name="Rectangle 2"/>
          <p:cNvSpPr>
            <a:spLocks noChangeArrowheads="1"/>
          </p:cNvSpPr>
          <p:nvPr/>
        </p:nvSpPr>
        <p:spPr bwMode="auto">
          <a:xfrm>
            <a:off x="4367809" y="4768992"/>
            <a:ext cx="302358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f1 - 1.2345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d1 - 1.2345000505447388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--------------------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f1 = 1,2345000505447388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d2 = 1,2345000000000000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3028727" y="4768992"/>
            <a:ext cx="1339082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 noChangeArrowheads="1"/>
          </p:cNvSpPr>
          <p:nvPr>
            <p:ph idx="1"/>
          </p:nvPr>
        </p:nvSpPr>
        <p:spPr bwMode="auto">
          <a:xfrm>
            <a:off x="3153169" y="1426517"/>
            <a:ext cx="5452864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 = </a:t>
            </a:r>
            <a:r>
              <a:rPr lang="en-US" alt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1.2345f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 = f1;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d2 = </a:t>
            </a:r>
            <a:r>
              <a:rPr lang="en-US" alt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1.2345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"f1 -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f1);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"d1 -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d1);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"--------------------"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.printf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"f1 = %.16f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f1);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.printf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"d2 = %.16f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d2);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данных, переменные. Неявное (повышающее) преобразование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304130" name="Rectangle 2"/>
          <p:cNvSpPr>
            <a:spLocks noChangeArrowheads="1"/>
          </p:cNvSpPr>
          <p:nvPr/>
        </p:nvSpPr>
        <p:spPr bwMode="auto">
          <a:xfrm>
            <a:off x="4786129" y="3927535"/>
            <a:ext cx="246734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l1 - 1234567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89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1234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f1 - 1.234567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95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E12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447047" y="3927783"/>
            <a:ext cx="1339082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8"/>
          <p:cNvSpPr>
            <a:spLocks noGrp="1" noChangeArrowheads="1"/>
          </p:cNvSpPr>
          <p:nvPr>
            <p:ph idx="1"/>
          </p:nvPr>
        </p:nvSpPr>
        <p:spPr bwMode="auto">
          <a:xfrm>
            <a:off x="3978204" y="1613442"/>
            <a:ext cx="422872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 = </a:t>
            </a:r>
            <a:r>
              <a:rPr lang="en-US" alt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1234567891234L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 = l1;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"l1 -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l1);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"f1 -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f1);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Приведение типов в выражении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800" dirty="0"/>
              <a:t>При вычислении выражения (</a:t>
            </a:r>
            <a:r>
              <a:rPr lang="en-US" sz="1800" b="1" dirty="0"/>
              <a:t>a @ b</a:t>
            </a:r>
            <a:r>
              <a:rPr lang="ru-RU" sz="1800" dirty="0"/>
              <a:t>)</a:t>
            </a:r>
            <a:r>
              <a:rPr lang="en-US" sz="1800" dirty="0"/>
              <a:t> </a:t>
            </a:r>
            <a:r>
              <a:rPr lang="ru-RU" sz="1800" dirty="0"/>
              <a:t>аргументы </a:t>
            </a:r>
            <a:r>
              <a:rPr lang="en-US" sz="1800" b="1" dirty="0"/>
              <a:t>a</a:t>
            </a:r>
            <a:r>
              <a:rPr lang="ru-RU" sz="1800" dirty="0"/>
              <a:t> и </a:t>
            </a:r>
            <a:r>
              <a:rPr lang="en-US" sz="1800" b="1" dirty="0"/>
              <a:t>b</a:t>
            </a:r>
            <a:r>
              <a:rPr lang="en-US" sz="1800" dirty="0"/>
              <a:t> </a:t>
            </a:r>
            <a:r>
              <a:rPr lang="ru-RU" sz="1800" dirty="0"/>
              <a:t>преобразовываются в числа, имеющие одинаковый тип:</a:t>
            </a:r>
          </a:p>
          <a:p>
            <a:pPr marL="804863" indent="-358775"/>
            <a:r>
              <a:rPr lang="ru-RU" sz="1800" dirty="0"/>
              <a:t>если одно из числе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ru-RU" sz="1800" dirty="0"/>
              <a:t>, то  в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/>
              <a:t>;</a:t>
            </a:r>
          </a:p>
          <a:p>
            <a:pPr marL="804863" indent="-358775"/>
            <a:r>
              <a:rPr lang="ru-RU" sz="1800" dirty="0"/>
              <a:t>иначе, если одно из чисел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ru-RU" sz="1800" dirty="0"/>
              <a:t>, то в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dirty="0"/>
              <a:t>;</a:t>
            </a:r>
          </a:p>
          <a:p>
            <a:pPr marL="804863" indent="-358775"/>
            <a:r>
              <a:rPr lang="ru-RU" sz="1800" dirty="0"/>
              <a:t>иначе, если одно из чисел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sz="1800" dirty="0"/>
              <a:t>, то в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800" dirty="0"/>
              <a:t>;</a:t>
            </a:r>
          </a:p>
          <a:p>
            <a:pPr marL="804863" indent="-358775"/>
            <a:r>
              <a:rPr lang="ru-RU" sz="1800" dirty="0"/>
              <a:t>иначе оба числа преобразуются в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pPr algn="just">
              <a:buNone/>
            </a:pPr>
            <a:r>
              <a:rPr lang="ru-RU" sz="1800" dirty="0"/>
              <a:t>Арифметическое выражение над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sz="1800" b="1" dirty="0"/>
              <a:t>,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или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имеет тип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sz="1800" dirty="0"/>
              <a:t>, поэтому для присвоения результата обратно в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sz="1800" b="1" dirty="0"/>
              <a:t>,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1800" b="1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или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80"/>
                </a:solidFill>
              </a:rPr>
              <a:t> </a:t>
            </a:r>
            <a:r>
              <a:rPr lang="ru-RU" sz="1800" dirty="0"/>
              <a:t>понадобится явное приведение типа.</a:t>
            </a: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Приведение типов в выражении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05154" name="Rectangle 2"/>
          <p:cNvSpPr>
            <a:spLocks noChangeArrowheads="1"/>
          </p:cNvSpPr>
          <p:nvPr/>
        </p:nvSpPr>
        <p:spPr bwMode="auto">
          <a:xfrm>
            <a:off x="7849228" y="4797153"/>
            <a:ext cx="194421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 - 1410065408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x2 - 127000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x3 – 12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7752184" y="4275102"/>
            <a:ext cx="1872208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787152" y="980728"/>
            <a:ext cx="4732784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10_000_000_000L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(</a:t>
            </a: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- "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x);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b5 =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byte b4 = b5*2; // error</a:t>
            </a:r>
            <a:br>
              <a:rPr lang="en-US" altLang="en-US" sz="1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b4 = (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(b5 *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 =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b2 =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b3 =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127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x2 = b1 * b2 * b3;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"x2 - "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x2);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altLang="en-US" sz="1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12.34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x3;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x3 = (</a:t>
            </a: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d;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"x3 - "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x3);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401932"/>
            <a:ext cx="6312024" cy="2756250"/>
          </a:xfrm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5591944" y="6543771"/>
            <a:ext cx="2438400" cy="365125"/>
          </a:xfrm>
        </p:spPr>
        <p:txBody>
          <a:bodyPr/>
          <a:lstStyle/>
          <a:p>
            <a:r>
              <a:rPr lang="en-US" dirty="0"/>
              <a:t>201</a:t>
            </a:r>
            <a:r>
              <a:rPr lang="ru-RU" dirty="0"/>
              <a:t>6</a:t>
            </a:r>
            <a:r>
              <a:rPr lang="en-US" dirty="0"/>
              <a:t> © EPAM Systems, RD Dep.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30745" y="6525344"/>
            <a:ext cx="990599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0" y="-16126"/>
            <a:ext cx="12192000" cy="418058"/>
          </a:xfrm>
        </p:spPr>
        <p:txBody>
          <a:bodyPr/>
          <a:lstStyle/>
          <a:p>
            <a:r>
              <a:rPr lang="ru-RU" dirty="0"/>
              <a:t>Введение в язык </a:t>
            </a:r>
            <a:r>
              <a:rPr lang="en-US" dirty="0"/>
              <a:t>Java. </a:t>
            </a:r>
            <a:r>
              <a:rPr lang="ru-RU" dirty="0"/>
              <a:t>Базовые определения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99356" y="1556792"/>
            <a:ext cx="11593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Проблемы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исправленные в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Ромбовидное наследование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Убрано множественное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наследование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Утечки памяти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Убрана необходимость освобождать память вручную (деструкторы)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Арифметика указателей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Ограничение ссылок лишь первым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порядком</a:t>
            </a:r>
          </a:p>
          <a:p>
            <a:pPr marL="800100" lvl="1" indent="-342900">
              <a:buFont typeface="Courier New" charset="0"/>
              <a:buChar char="o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перепутать присваивание с проверкой на равенство в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операторе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Убрано автоматическое преобразование чего-либо к логическому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типу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обратиться к области памяти, не принадлежащей приложению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Код выполняется в спец. области памяти,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называемой «песочницей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4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данных, переменные. Особенности приведения вещественных чисел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/>
              <a:t>Слишком </a:t>
            </a:r>
            <a:r>
              <a:rPr lang="ru-RU" sz="1800" i="1" dirty="0"/>
              <a:t>большое дробное число </a:t>
            </a:r>
            <a:r>
              <a:rPr lang="ru-RU" sz="1800" dirty="0"/>
              <a:t>при приведении </a:t>
            </a:r>
            <a:r>
              <a:rPr lang="ru-RU" sz="1800" i="1" dirty="0"/>
              <a:t>к целому </a:t>
            </a:r>
            <a:r>
              <a:rPr lang="ru-RU" sz="1800" dirty="0"/>
              <a:t>превращается в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MAX_VALUE</a:t>
            </a:r>
            <a:r>
              <a:rPr lang="en-US" sz="1800" dirty="0"/>
              <a:t> </a:t>
            </a:r>
            <a:r>
              <a:rPr lang="ru-RU" sz="1800" dirty="0"/>
              <a:t>или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MIN_VALUE</a:t>
            </a:r>
            <a:endParaRPr lang="en-US" sz="1800" b="1" i="1" dirty="0">
              <a:solidFill>
                <a:srgbClr val="660E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/>
          </a:p>
          <a:p>
            <a:r>
              <a:rPr lang="ru-RU" sz="1800" dirty="0"/>
              <a:t>Слишком </a:t>
            </a:r>
            <a:r>
              <a:rPr lang="ru-RU" sz="1800" i="1" dirty="0"/>
              <a:t>большой </a:t>
            </a:r>
            <a:r>
              <a:rPr lang="en-US" sz="1800" i="1" dirty="0"/>
              <a:t>double </a:t>
            </a:r>
            <a:r>
              <a:rPr lang="ru-RU" sz="1800" dirty="0"/>
              <a:t>при приведении к</a:t>
            </a:r>
            <a:r>
              <a:rPr lang="ru-RU" sz="1800" i="1" dirty="0"/>
              <a:t>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800" i="1" dirty="0"/>
              <a:t> </a:t>
            </a:r>
            <a:r>
              <a:rPr lang="ru-RU" sz="1800" dirty="0"/>
              <a:t>превращается в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Float.</a:t>
            </a:r>
            <a:r>
              <a:rPr 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POSITIVE_INFINITY</a:t>
            </a:r>
            <a:r>
              <a:rPr lang="en-US" sz="1800" dirty="0"/>
              <a:t> </a:t>
            </a:r>
            <a:r>
              <a:rPr lang="ru-RU" sz="1800" dirty="0"/>
              <a:t>или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Float.</a:t>
            </a:r>
            <a:r>
              <a:rPr 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NEGATIVE_INFINITY</a:t>
            </a:r>
            <a:endParaRPr lang="en-US" sz="1800" b="1" i="1" dirty="0">
              <a:solidFill>
                <a:srgbClr val="660E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данных, переменные. Особенности приведения вещественных чисел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307202" name="Rectangle 2"/>
          <p:cNvSpPr>
            <a:spLocks noChangeArrowheads="1"/>
          </p:cNvSpPr>
          <p:nvPr/>
        </p:nvSpPr>
        <p:spPr bwMode="auto">
          <a:xfrm>
            <a:off x="4439816" y="4456161"/>
            <a:ext cx="4011034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x = 2147483647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Integer.MAX_VALUE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= 2147483647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y = -2147483648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Integer.MIN_VALUE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= -2147483648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086472" y="4458855"/>
            <a:ext cx="1353344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8"/>
          <p:cNvSpPr>
            <a:spLocks noGrp="1" noChangeArrowheads="1"/>
          </p:cNvSpPr>
          <p:nvPr>
            <p:ph idx="1"/>
          </p:nvPr>
        </p:nvSpPr>
        <p:spPr bwMode="auto">
          <a:xfrm>
            <a:off x="1825368" y="1217470"/>
            <a:ext cx="8534400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altLang="en-US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1_000_000e100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(</a:t>
            </a: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)d;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(</a:t>
            </a:r>
            <a:r>
              <a:rPr lang="en-US" altLang="en-US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)(-d);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= "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x);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Integer.MAX_VALUE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MAX_VALUE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 = "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y);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Integer.MIN_VALUE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MIN_VALUE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данных, переменные. Особенности приведения вещественных чисел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07202" name="Rectangle 2"/>
          <p:cNvSpPr>
            <a:spLocks noChangeArrowheads="1"/>
          </p:cNvSpPr>
          <p:nvPr/>
        </p:nvSpPr>
        <p:spPr bwMode="auto">
          <a:xfrm>
            <a:off x="4943872" y="3924346"/>
            <a:ext cx="178927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z = Infinity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k = -Infinity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624435" y="3929233"/>
            <a:ext cx="1319437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8"/>
          <p:cNvSpPr>
            <a:spLocks noGrp="1" noChangeArrowheads="1"/>
          </p:cNvSpPr>
          <p:nvPr>
            <p:ph idx="1"/>
          </p:nvPr>
        </p:nvSpPr>
        <p:spPr bwMode="auto">
          <a:xfrm>
            <a:off x="3568399" y="1428915"/>
            <a:ext cx="4540218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altLang="en-US" sz="18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1_000_000e100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(</a:t>
            </a:r>
            <a:r>
              <a:rPr lang="en-US" altLang="en-US" sz="18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)d;</a:t>
            </a:r>
            <a:b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(</a:t>
            </a:r>
            <a:r>
              <a:rPr lang="en-US" altLang="en-US" sz="18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)(-d);</a:t>
            </a:r>
            <a:b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"z = "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z);</a:t>
            </a:r>
            <a:b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8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"k = " 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k);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05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Классы-оболочки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Кроме базовых типов данных широко используются соответствующие классы (</a:t>
            </a:r>
            <a:r>
              <a:rPr lang="en-US" sz="1800" dirty="0"/>
              <a:t>wrapper</a:t>
            </a:r>
            <a:r>
              <a:rPr lang="ru-RU" sz="1800" dirty="0"/>
              <a:t> классы</a:t>
            </a:r>
            <a:r>
              <a:rPr lang="en-US" sz="1800" dirty="0"/>
              <a:t>)</a:t>
            </a:r>
            <a:r>
              <a:rPr lang="ru-RU" sz="1800" dirty="0"/>
              <a:t>: </a:t>
            </a:r>
          </a:p>
          <a:p>
            <a:pPr marL="0" indent="0" algn="ctr">
              <a:buNone/>
            </a:pPr>
            <a:r>
              <a:rPr lang="ru-R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ru-RU" sz="1800" b="1" dirty="0"/>
              <a:t>, </a:t>
            </a:r>
            <a:r>
              <a:rPr lang="ru-R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ru-RU" sz="1800" b="1" dirty="0"/>
              <a:t>, </a:t>
            </a:r>
            <a:r>
              <a:rPr lang="ru-R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sz="1800" b="1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ru-RU" sz="1800" b="1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ru-RU" sz="1800" b="1" dirty="0"/>
              <a:t>, </a:t>
            </a:r>
            <a:r>
              <a:rPr lang="ru-R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ru-RU" sz="1800" b="1" dirty="0"/>
              <a:t>, </a:t>
            </a:r>
            <a:r>
              <a:rPr lang="ru-R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ru-RU" sz="1800" b="1" dirty="0"/>
              <a:t>, </a:t>
            </a:r>
            <a:r>
              <a:rPr lang="ru-R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ru-RU" sz="1800" b="1" dirty="0"/>
              <a:t>.</a:t>
            </a:r>
            <a:r>
              <a:rPr lang="ru-RU" sz="1800" dirty="0"/>
              <a:t> </a:t>
            </a:r>
          </a:p>
          <a:p>
            <a:pPr marL="0" indent="0" algn="just">
              <a:buNone/>
            </a:pPr>
            <a:endParaRPr lang="ru-RU" sz="1800" dirty="0"/>
          </a:p>
          <a:p>
            <a:pPr marL="812800" indent="-457200" algn="just"/>
            <a:r>
              <a:rPr lang="ru-RU" sz="1800" dirty="0"/>
              <a:t>Объекты этих классов могут хранить те же значения, что и соответствующие им базовые типы.</a:t>
            </a:r>
          </a:p>
          <a:p>
            <a:pPr marL="812800" indent="-457200" algn="just"/>
            <a:endParaRPr lang="ru-RU" sz="1800" dirty="0"/>
          </a:p>
          <a:p>
            <a:pPr marL="812800" indent="-457200" algn="just"/>
            <a:r>
              <a:rPr lang="ru-RU" sz="1800" dirty="0"/>
              <a:t>Объекты</a:t>
            </a:r>
            <a:r>
              <a:rPr lang="ru-RU" sz="1800" b="1" dirty="0"/>
              <a:t> </a:t>
            </a:r>
            <a:r>
              <a:rPr lang="ru-RU" sz="1800" dirty="0"/>
              <a:t>этих классов представляют ссылки на участки динамической памяти, в которой хранятся их значения,  и являются классами оболочками для значений базовых типов. </a:t>
            </a:r>
          </a:p>
          <a:p>
            <a:pPr marL="812800" indent="-457200" algn="just"/>
            <a:endParaRPr lang="ru-RU" sz="1800" dirty="0"/>
          </a:p>
          <a:p>
            <a:pPr marL="812800" indent="-457200" algn="just"/>
            <a:r>
              <a:rPr lang="ru-RU" sz="1800" dirty="0"/>
              <a:t>Объекты этих классов являются константными.</a:t>
            </a:r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Классы-оболочки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84</a:t>
            </a:fld>
            <a:endParaRPr lang="en-US"/>
          </a:p>
        </p:txBody>
      </p:sp>
      <p:grpSp>
        <p:nvGrpSpPr>
          <p:cNvPr id="61" name="Группа 60"/>
          <p:cNvGrpSpPr/>
          <p:nvPr/>
        </p:nvGrpSpPr>
        <p:grpSpPr>
          <a:xfrm>
            <a:off x="1981201" y="2571744"/>
            <a:ext cx="8229598" cy="3357586"/>
            <a:chOff x="785786" y="2214554"/>
            <a:chExt cx="7143800" cy="335758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3357554" y="2214554"/>
              <a:ext cx="1714512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Float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3357554" y="2786058"/>
              <a:ext cx="1714512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3357554" y="3357562"/>
              <a:ext cx="1714512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Byte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3357554" y="3929066"/>
              <a:ext cx="1714512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Double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3357554" y="4500570"/>
              <a:ext cx="1714512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Long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357554" y="5072074"/>
              <a:ext cx="1714512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Short</a:t>
              </a: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6215074" y="2428868"/>
              <a:ext cx="1714512" cy="26432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Number</a:t>
              </a:r>
            </a:p>
            <a:p>
              <a:pPr algn="ctr"/>
              <a:endParaRPr lang="en-US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i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intValue</a:t>
              </a:r>
              <a:r>
                <a: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US" i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longValue</a:t>
              </a:r>
              <a:r>
                <a: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US" i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floatValue</a:t>
              </a:r>
              <a:r>
                <a: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US" i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doubleValue</a:t>
              </a:r>
              <a:r>
                <a: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US" i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byteValue</a:t>
              </a:r>
              <a:r>
                <a: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US" i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shortValue</a:t>
              </a:r>
              <a:r>
                <a: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785786" y="3571876"/>
              <a:ext cx="1714512" cy="6429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Comparable</a:t>
              </a:r>
            </a:p>
          </p:txBody>
        </p:sp>
        <p:cxnSp>
          <p:nvCxnSpPr>
            <p:cNvPr id="16" name="Соединительная линия уступом 15"/>
            <p:cNvCxnSpPr>
              <a:stCxn id="7" idx="3"/>
              <a:endCxn id="13" idx="1"/>
            </p:cNvCxnSpPr>
            <p:nvPr/>
          </p:nvCxnSpPr>
          <p:spPr>
            <a:xfrm>
              <a:off x="5072066" y="2464587"/>
              <a:ext cx="1143008" cy="128588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Соединительная линия уступом 16"/>
            <p:cNvCxnSpPr>
              <a:stCxn id="8" idx="3"/>
              <a:endCxn id="13" idx="1"/>
            </p:cNvCxnSpPr>
            <p:nvPr/>
          </p:nvCxnSpPr>
          <p:spPr>
            <a:xfrm>
              <a:off x="5072066" y="3036091"/>
              <a:ext cx="1143008" cy="71438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Соединительная линия уступом 19"/>
            <p:cNvCxnSpPr>
              <a:stCxn id="12" idx="3"/>
              <a:endCxn id="13" idx="1"/>
            </p:cNvCxnSpPr>
            <p:nvPr/>
          </p:nvCxnSpPr>
          <p:spPr>
            <a:xfrm flipV="1">
              <a:off x="5072066" y="3750471"/>
              <a:ext cx="1143008" cy="15716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Соединительная линия уступом 22"/>
            <p:cNvCxnSpPr>
              <a:stCxn id="11" idx="3"/>
              <a:endCxn id="13" idx="1"/>
            </p:cNvCxnSpPr>
            <p:nvPr/>
          </p:nvCxnSpPr>
          <p:spPr>
            <a:xfrm flipV="1">
              <a:off x="5072066" y="3750471"/>
              <a:ext cx="1143008" cy="100013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Соединительная линия уступом 25"/>
            <p:cNvCxnSpPr>
              <a:stCxn id="9" idx="3"/>
              <a:endCxn id="13" idx="1"/>
            </p:cNvCxnSpPr>
            <p:nvPr/>
          </p:nvCxnSpPr>
          <p:spPr>
            <a:xfrm>
              <a:off x="5072066" y="3607595"/>
              <a:ext cx="1143008" cy="14287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Соединительная линия уступом 28"/>
            <p:cNvCxnSpPr>
              <a:stCxn id="10" idx="3"/>
              <a:endCxn id="13" idx="1"/>
            </p:cNvCxnSpPr>
            <p:nvPr/>
          </p:nvCxnSpPr>
          <p:spPr>
            <a:xfrm flipV="1">
              <a:off x="5072066" y="3750471"/>
              <a:ext cx="1143008" cy="42862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Соединительная линия уступом 31"/>
            <p:cNvCxnSpPr>
              <a:stCxn id="7" idx="1"/>
              <a:endCxn id="14" idx="3"/>
            </p:cNvCxnSpPr>
            <p:nvPr/>
          </p:nvCxnSpPr>
          <p:spPr>
            <a:xfrm rot="10800000" flipV="1">
              <a:off x="2500298" y="2464587"/>
              <a:ext cx="857256" cy="142876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Соединительная линия уступом 43"/>
            <p:cNvCxnSpPr>
              <a:stCxn id="8" idx="1"/>
              <a:endCxn id="14" idx="3"/>
            </p:cNvCxnSpPr>
            <p:nvPr/>
          </p:nvCxnSpPr>
          <p:spPr>
            <a:xfrm rot="10800000" flipV="1">
              <a:off x="2500298" y="3036091"/>
              <a:ext cx="857256" cy="8572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Соединительная линия уступом 46"/>
            <p:cNvCxnSpPr>
              <a:stCxn id="9" idx="1"/>
              <a:endCxn id="14" idx="3"/>
            </p:cNvCxnSpPr>
            <p:nvPr/>
          </p:nvCxnSpPr>
          <p:spPr>
            <a:xfrm rot="10800000" flipV="1">
              <a:off x="2500298" y="3607595"/>
              <a:ext cx="857256" cy="28575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Соединительная линия уступом 49"/>
            <p:cNvCxnSpPr>
              <a:stCxn id="10" idx="1"/>
              <a:endCxn id="14" idx="3"/>
            </p:cNvCxnSpPr>
            <p:nvPr/>
          </p:nvCxnSpPr>
          <p:spPr>
            <a:xfrm rot="10800000">
              <a:off x="2500298" y="3893347"/>
              <a:ext cx="857256" cy="28575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Соединительная линия уступом 53"/>
            <p:cNvCxnSpPr>
              <a:stCxn id="11" idx="1"/>
              <a:endCxn id="14" idx="3"/>
            </p:cNvCxnSpPr>
            <p:nvPr/>
          </p:nvCxnSpPr>
          <p:spPr>
            <a:xfrm rot="10800000">
              <a:off x="2500298" y="3893347"/>
              <a:ext cx="857256" cy="8572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Соединительная линия уступом 56"/>
            <p:cNvCxnSpPr>
              <a:stCxn id="12" idx="1"/>
              <a:endCxn id="14" idx="3"/>
            </p:cNvCxnSpPr>
            <p:nvPr/>
          </p:nvCxnSpPr>
          <p:spPr>
            <a:xfrm rot="10800000">
              <a:off x="2500298" y="3893347"/>
              <a:ext cx="857256" cy="142876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Прямоугольник 59"/>
          <p:cNvSpPr>
            <a:spLocks noGrp="1"/>
          </p:cNvSpPr>
          <p:nvPr>
            <p:ph idx="1"/>
          </p:nvPr>
        </p:nvSpPr>
        <p:spPr>
          <a:xfrm>
            <a:off x="1219200" y="1219200"/>
            <a:ext cx="9753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423"/>
              </a:spcBef>
            </a:pPr>
            <a:r>
              <a:rPr lang="ru-RU" sz="2000" smtClean="0"/>
              <a:t>Классы-оболочки </a:t>
            </a:r>
            <a:r>
              <a:rPr lang="ru-RU" sz="2000" dirty="0"/>
              <a:t>(кроме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являются наследниками абстрактного класса </a:t>
            </a:r>
            <a:r>
              <a:rPr lang="ru-R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2000" b="1" dirty="0"/>
              <a:t> </a:t>
            </a:r>
            <a:r>
              <a:rPr lang="ru-RU" sz="2000" dirty="0"/>
              <a:t>и реализуют интерфейс</a:t>
            </a:r>
            <a:r>
              <a:rPr lang="ru-RU" sz="2000" b="1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Comparable</a:t>
            </a:r>
            <a:r>
              <a:rPr lang="ru-RU" sz="2000" dirty="0"/>
              <a:t>, представляющий собой интерфейс для работы со всеми скалярными типами.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Классы-оболочки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5303912" y="4682275"/>
            <a:ext cx="91786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i1=10</a:t>
            </a:r>
          </a:p>
          <a:p>
            <a:endParaRPr lang="ru-RU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x1=10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x2=20</a:t>
            </a:r>
          </a:p>
          <a:p>
            <a:endParaRPr lang="ru-RU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i2=10</a:t>
            </a:r>
          </a:p>
        </p:txBody>
      </p:sp>
      <p:sp>
        <p:nvSpPr>
          <p:cNvPr id="3" name="Rectangle 2"/>
          <p:cNvSpPr/>
          <p:nvPr/>
        </p:nvSpPr>
        <p:spPr>
          <a:xfrm>
            <a:off x="4125448" y="4682275"/>
            <a:ext cx="1178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Результат:</a:t>
            </a:r>
            <a:endParaRPr lang="en-US" dirty="0"/>
          </a:p>
        </p:txBody>
      </p:sp>
      <p:sp>
        <p:nvSpPr>
          <p:cNvPr id="9" name="Content Placeholder 8"/>
          <p:cNvSpPr>
            <a:spLocks noGrp="1" noChangeArrowheads="1"/>
          </p:cNvSpPr>
          <p:nvPr>
            <p:ph idx="1"/>
          </p:nvPr>
        </p:nvSpPr>
        <p:spPr bwMode="auto">
          <a:xfrm>
            <a:off x="2918528" y="1250576"/>
            <a:ext cx="5688632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Integer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"i1="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changeInteger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"i2="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changeInteger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(Integer x)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"x1="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x);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x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"x2="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x);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Классы-оболочки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Класс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1800" dirty="0"/>
              <a:t> </a:t>
            </a:r>
            <a:r>
              <a:rPr lang="ru-RU" sz="1800" dirty="0"/>
              <a:t>не наследуется от </a:t>
            </a:r>
            <a:r>
              <a:rPr lang="ru-RU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800" dirty="0"/>
              <a:t>, так как ему нет необходимости поддерживать интерфейс классов, предназначенных для хранения результатов арифметических операций. </a:t>
            </a: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Класс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sz="1800" dirty="0"/>
              <a:t> </a:t>
            </a:r>
            <a:r>
              <a:rPr lang="ru-RU" sz="1800" dirty="0"/>
              <a:t>имеет целый ряд специфических методов для обработки символьной информации. </a:t>
            </a: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У этого класса, в отличие от других классов оболочек, не существует конструктора с параметром типа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sz="1800" dirty="0"/>
              <a:t>.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/>
            <a:endParaRPr lang="en-US" sz="1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Классы-оболочки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51784" y="4999748"/>
            <a:ext cx="3888432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charValue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- 9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isJavaIdentifierStart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- false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isLetter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- false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 for 1</a:t>
            </a:r>
            <a:r>
              <a:rPr 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73320" y="4999748"/>
            <a:ext cx="1178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Результат:</a:t>
            </a:r>
            <a:endParaRPr lang="en-US" dirty="0"/>
          </a:p>
        </p:txBody>
      </p:sp>
      <p:sp>
        <p:nvSpPr>
          <p:cNvPr id="9" name="Content Placeholder 8"/>
          <p:cNvSpPr>
            <a:spLocks noGrp="1" noChangeArrowheads="1"/>
          </p:cNvSpPr>
          <p:nvPr>
            <p:ph idx="1"/>
          </p:nvPr>
        </p:nvSpPr>
        <p:spPr bwMode="auto">
          <a:xfrm>
            <a:off x="2680344" y="1206238"/>
            <a:ext cx="6824448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'9'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Character(c);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charValue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ch.charValue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isJavaIdentifierStart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-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isJavaIdentifierStart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(c));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isLetter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- 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isLetter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(c));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"digit for 1</a:t>
            </a:r>
            <a:r>
              <a:rPr lang="ru-RU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forDigit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</a:t>
            </a:r>
            <a:r>
              <a:rPr lang="en-US" dirty="0"/>
              <a:t>Big-</a:t>
            </a:r>
            <a:r>
              <a:rPr lang="ru-RU" dirty="0"/>
              <a:t>классы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b="1" dirty="0"/>
              <a:t>Big-</a:t>
            </a:r>
            <a:r>
              <a:rPr lang="ru-RU" sz="1800" b="1" dirty="0"/>
              <a:t>классы</a:t>
            </a:r>
            <a:endParaRPr lang="en-US" sz="1800" b="1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	</a:t>
            </a:r>
            <a:r>
              <a:rPr lang="ru-RU" sz="1800" dirty="0" err="1"/>
              <a:t>Java</a:t>
            </a:r>
            <a:r>
              <a:rPr lang="ru-RU" sz="1800" dirty="0"/>
              <a:t> включает два класса для работы с высокоточной арифметикой: </a:t>
            </a:r>
          </a:p>
          <a:p>
            <a:pPr marL="0" indent="0" algn="just">
              <a:buNone/>
            </a:pPr>
            <a:endParaRPr lang="ru-RU" sz="1800" dirty="0">
              <a:solidFill>
                <a:srgbClr val="6B0D0D"/>
              </a:solidFill>
            </a:endParaRPr>
          </a:p>
          <a:p>
            <a:pPr marL="0" indent="0" algn="ctr">
              <a:buNone/>
            </a:pPr>
            <a:r>
              <a:rPr 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BigInteger</a:t>
            </a:r>
            <a:r>
              <a:rPr lang="ru-RU" sz="2000" dirty="0"/>
              <a:t> и </a:t>
            </a:r>
            <a:r>
              <a:rPr lang="ru-R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BigDecimal</a:t>
            </a:r>
            <a:r>
              <a:rPr lang="ru-RU" sz="2000" dirty="0"/>
              <a:t>, 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которые поддерживают целые числа и числа с фиксированной точкой произвольной точности.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</a:t>
            </a:r>
            <a:r>
              <a:rPr lang="ru-RU" dirty="0" err="1"/>
              <a:t>Автоупаковка</a:t>
            </a:r>
            <a:r>
              <a:rPr lang="en-US" dirty="0"/>
              <a:t>/</a:t>
            </a:r>
            <a:r>
              <a:rPr lang="ru-RU" dirty="0" err="1"/>
              <a:t>автораспаковка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1800" b="1" dirty="0" err="1"/>
              <a:t>Автоупаковка</a:t>
            </a:r>
            <a:r>
              <a:rPr lang="en-US" sz="1800" b="1" dirty="0"/>
              <a:t>/</a:t>
            </a:r>
            <a:r>
              <a:rPr lang="ru-RU" sz="1800" b="1" dirty="0" err="1"/>
              <a:t>автораспаковка</a:t>
            </a:r>
            <a:endParaRPr lang="ru-RU" sz="1800" b="1" dirty="0"/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В версии 5.0 введен процесс автоматической инкапсуляции данных базовых типов в соответствующие объекты оболочки и обратно (</a:t>
            </a:r>
            <a:r>
              <a:rPr lang="ru-RU" sz="1800" b="1" i="1" dirty="0" err="1"/>
              <a:t>автоупаковка</a:t>
            </a:r>
            <a:r>
              <a:rPr lang="ru-RU" sz="1800" dirty="0"/>
              <a:t>). При этом нет необходимости в создании соответствующего объекта с использованием оператора </a:t>
            </a:r>
            <a:r>
              <a:rPr lang="en-US" sz="1800" b="1" dirty="0"/>
              <a:t>new</a:t>
            </a:r>
            <a:r>
              <a:rPr lang="ru-RU" sz="1800" dirty="0"/>
              <a:t>.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b="1" i="1" dirty="0" err="1"/>
              <a:t>Автораспаковка</a:t>
            </a:r>
            <a:r>
              <a:rPr lang="ru-RU" sz="1800" dirty="0"/>
              <a:t> – процесс извлечения из объекта-оболочки значения базового типа. Вызовы таких методов, как </a:t>
            </a:r>
            <a:r>
              <a:rPr lang="en-US" sz="1800" b="1" dirty="0" err="1"/>
              <a:t>intValue</a:t>
            </a:r>
            <a:r>
              <a:rPr lang="ru-RU" sz="1800" b="1" dirty="0"/>
              <a:t>()</a:t>
            </a:r>
            <a:r>
              <a:rPr lang="ru-RU" sz="1800" dirty="0"/>
              <a:t>, </a:t>
            </a:r>
            <a:r>
              <a:rPr lang="en-US" sz="1800" b="1" dirty="0" err="1"/>
              <a:t>doubleValue</a:t>
            </a:r>
            <a:r>
              <a:rPr lang="ru-RU" sz="1800" b="1" dirty="0"/>
              <a:t>() </a:t>
            </a:r>
            <a:r>
              <a:rPr lang="ru-RU" sz="1800" dirty="0"/>
              <a:t>становятся излишними.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628964" y="3646564"/>
            <a:ext cx="2934072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iob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71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2404636"/>
            <a:ext cx="8053063" cy="3810274"/>
          </a:xfrm>
          <a:solidFill>
            <a:srgbClr val="FFFFFF">
              <a:alpha val="76078"/>
            </a:srgbClr>
          </a:solidFill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800" dirty="0" smtClean="0"/>
              <a:t>1991г. Джеймсом Гослингом создан язык «</a:t>
            </a:r>
            <a:r>
              <a:rPr lang="en-US" sz="1800" dirty="0" smtClean="0"/>
              <a:t>Oak</a:t>
            </a:r>
            <a:r>
              <a:rPr lang="ru-RU" sz="1800" dirty="0" smtClean="0"/>
              <a:t>» («Дуб»)</a:t>
            </a:r>
            <a:r>
              <a:rPr lang="en-US" sz="1800" dirty="0" smtClean="0"/>
              <a:t> </a:t>
            </a:r>
            <a:r>
              <a:rPr lang="ru-RU" sz="1800" dirty="0" smtClean="0"/>
              <a:t>для ресиверов цифрового телевидения</a:t>
            </a:r>
            <a:r>
              <a:rPr lang="en-US" sz="1800" dirty="0" smtClean="0"/>
              <a:t>;</a:t>
            </a:r>
            <a:endParaRPr lang="ru-RU" sz="1800" dirty="0" smtClean="0"/>
          </a:p>
          <a:p>
            <a:pPr>
              <a:spcAft>
                <a:spcPts val="1200"/>
              </a:spcAft>
            </a:pPr>
            <a:r>
              <a:rPr lang="ru-RU" sz="1800" dirty="0" smtClean="0"/>
              <a:t>1992г. – демонстрация использования языка и платформы на </a:t>
            </a:r>
            <a:r>
              <a:rPr lang="en-US" sz="1800" dirty="0" smtClean="0"/>
              <a:t>PDA-</a:t>
            </a:r>
            <a:r>
              <a:rPr lang="ru-RU" sz="1800" dirty="0" smtClean="0"/>
              <a:t>устройствах</a:t>
            </a:r>
            <a:r>
              <a:rPr lang="en-US" sz="1800" dirty="0" smtClean="0"/>
              <a:t> </a:t>
            </a:r>
            <a:r>
              <a:rPr lang="en-US" sz="1800" i="1" dirty="0" smtClean="0"/>
              <a:t>Star7</a:t>
            </a:r>
            <a:r>
              <a:rPr lang="en-US" sz="1800" dirty="0"/>
              <a:t>;</a:t>
            </a:r>
            <a:endParaRPr lang="ru-RU" sz="1800" dirty="0" smtClean="0"/>
          </a:p>
          <a:p>
            <a:pPr>
              <a:spcAft>
                <a:spcPts val="1200"/>
              </a:spcAft>
            </a:pPr>
            <a:r>
              <a:rPr lang="ru-RU" sz="1800" dirty="0" smtClean="0"/>
              <a:t>1994г. После обнаружения факта, что название «</a:t>
            </a:r>
            <a:r>
              <a:rPr lang="en-US" sz="1800" dirty="0" smtClean="0"/>
              <a:t>Oak</a:t>
            </a:r>
            <a:r>
              <a:rPr lang="ru-RU" sz="1800" dirty="0" smtClean="0"/>
              <a:t>»</a:t>
            </a:r>
            <a:r>
              <a:rPr lang="en-US" sz="1800" dirty="0" smtClean="0"/>
              <a:t> </a:t>
            </a:r>
            <a:r>
              <a:rPr lang="ru-RU" sz="1800" dirty="0" smtClean="0"/>
              <a:t>закреплено за «</a:t>
            </a:r>
            <a:r>
              <a:rPr lang="en-US" sz="1800" dirty="0" smtClean="0"/>
              <a:t>Oak</a:t>
            </a:r>
            <a:r>
              <a:rPr lang="ru-RU" sz="1800" dirty="0" smtClean="0"/>
              <a:t> </a:t>
            </a:r>
            <a:r>
              <a:rPr lang="en-US" sz="1800" dirty="0" smtClean="0"/>
              <a:t>Technology</a:t>
            </a:r>
            <a:r>
              <a:rPr lang="ru-RU" sz="1800" dirty="0" smtClean="0"/>
              <a:t>», проект переименован в </a:t>
            </a:r>
            <a:r>
              <a:rPr lang="en-US" sz="1800" dirty="0" smtClean="0"/>
              <a:t>Java;</a:t>
            </a:r>
          </a:p>
          <a:p>
            <a:r>
              <a:rPr lang="ru-RU" sz="1800" dirty="0" smtClean="0"/>
              <a:t>1996, 23 января – </a:t>
            </a:r>
            <a:r>
              <a:rPr lang="en-US" sz="1800" dirty="0" smtClean="0"/>
              <a:t>Java Development Kit (JDK) 1.0</a:t>
            </a:r>
          </a:p>
          <a:p>
            <a:pPr lvl="1"/>
            <a:r>
              <a:rPr lang="ru-RU" sz="1800" dirty="0" smtClean="0"/>
              <a:t>Апплеты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Abstract Window Toolkit (AWT)</a:t>
            </a:r>
          </a:p>
          <a:p>
            <a:pPr>
              <a:spcAft>
                <a:spcPts val="1200"/>
              </a:spcAft>
            </a:pPr>
            <a:r>
              <a:rPr lang="en-US" sz="1800" dirty="0" smtClean="0"/>
              <a:t>1996, 26 </a:t>
            </a:r>
            <a:r>
              <a:rPr lang="ru-RU" sz="1800" dirty="0" smtClean="0"/>
              <a:t>августа – </a:t>
            </a:r>
            <a:r>
              <a:rPr lang="en-US" sz="1800" dirty="0" smtClean="0"/>
              <a:t>JDK 1.0.2 (first stable release).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15680" y="6503762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52584" y="6597352"/>
            <a:ext cx="839416" cy="27153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19" y="401932"/>
            <a:ext cx="1128777" cy="196192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0" y="-16126"/>
            <a:ext cx="12192000" cy="41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180975" algn="l" defTabSz="914400" rtl="0" eaLnBrk="1" latinLnBrk="0" hangingPunct="1">
              <a:spcBef>
                <a:spcPct val="0"/>
              </a:spcBef>
              <a:buNone/>
              <a:tabLst/>
              <a:defRPr lang="en-US" sz="2000" b="1" kern="1200">
                <a:solidFill>
                  <a:srgbClr val="464547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 smtClean="0"/>
              <a:t>Введение в язык Java. Базовые определения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93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</a:t>
            </a:r>
            <a:r>
              <a:rPr lang="ru-RU" dirty="0" err="1"/>
              <a:t>Автоупаковка</a:t>
            </a:r>
            <a:r>
              <a:rPr lang="en-US" dirty="0"/>
              <a:t>/</a:t>
            </a:r>
            <a:r>
              <a:rPr lang="ru-RU" dirty="0" err="1"/>
              <a:t>автораспаковка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Допускается участие объектов в арифметических операциях, однако не следует этим злоупотреблять, поскольку упаковка/распаковка является ресурсоемким процессом.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5663952" y="4673808"/>
            <a:ext cx="55496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146</a:t>
            </a: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2452662" y="4419235"/>
            <a:ext cx="7315200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02750" y="2564904"/>
            <a:ext cx="6786500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j =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71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создание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объекта+упаковка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k = ++j;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распаковка+операция+упаковка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 =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j + k;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(k);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</a:t>
            </a:r>
            <a:r>
              <a:rPr lang="ru-RU" dirty="0" err="1"/>
              <a:t>Автоупаковка</a:t>
            </a:r>
            <a:r>
              <a:rPr lang="en-US" dirty="0"/>
              <a:t>/</a:t>
            </a:r>
            <a:r>
              <a:rPr lang="ru-RU" dirty="0" err="1"/>
              <a:t>автораспаковка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В классах </a:t>
            </a:r>
            <a:r>
              <a:rPr lang="en-US" sz="1800" b="1" dirty="0"/>
              <a:t>Long</a:t>
            </a:r>
            <a:r>
              <a:rPr lang="ru-RU" sz="1800" dirty="0"/>
              <a:t>, </a:t>
            </a:r>
            <a:r>
              <a:rPr lang="en-US" sz="1800" b="1" dirty="0"/>
              <a:t>Integer</a:t>
            </a:r>
            <a:r>
              <a:rPr lang="ru-RU" sz="1800" dirty="0"/>
              <a:t>, </a:t>
            </a:r>
            <a:r>
              <a:rPr lang="en-US" sz="1800" b="1" dirty="0"/>
              <a:t>Short</a:t>
            </a:r>
            <a:r>
              <a:rPr lang="ru-RU" sz="1800" dirty="0"/>
              <a:t> и </a:t>
            </a:r>
            <a:r>
              <a:rPr lang="en-US" sz="1800" b="1" dirty="0"/>
              <a:t>Byte</a:t>
            </a:r>
            <a:r>
              <a:rPr lang="ru-RU" sz="1800" dirty="0"/>
              <a:t> присутствует внутренний </a:t>
            </a:r>
            <a:r>
              <a:rPr lang="ru-RU" sz="1800" dirty="0" err="1"/>
              <a:t>кеш</a:t>
            </a:r>
            <a:r>
              <a:rPr lang="ru-RU" sz="1800" dirty="0"/>
              <a:t> ссылок на значения от -128 до 127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79554" name="Rectangle 2"/>
          <p:cNvSpPr>
            <a:spLocks noChangeArrowheads="1"/>
          </p:cNvSpPr>
          <p:nvPr/>
        </p:nvSpPr>
        <p:spPr bwMode="auto">
          <a:xfrm>
            <a:off x="5695088" y="4989223"/>
            <a:ext cx="80182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true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false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466009" y="4857759"/>
            <a:ext cx="7315200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229769" y="2420888"/>
            <a:ext cx="3732459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i1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i2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(i1 == i2);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i1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128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i2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128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(i1 == i2);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данных, переменные. </a:t>
            </a:r>
            <a:r>
              <a:rPr lang="ru-RU" dirty="0" err="1"/>
              <a:t>Автоупаковка</a:t>
            </a:r>
            <a:r>
              <a:rPr lang="en-US" dirty="0"/>
              <a:t>/</a:t>
            </a:r>
            <a:r>
              <a:rPr lang="ru-RU" dirty="0" err="1"/>
              <a:t>автораспаковка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При инициализации объекта класса-оболочки значением базового типа преобразование типов необходимо указывать явно.</a:t>
            </a:r>
          </a:p>
          <a:p>
            <a:pPr marL="0" indent="0" algn="just">
              <a:buNone/>
            </a:pPr>
            <a:endParaRPr lang="ru-RU" sz="1800" dirty="0"/>
          </a:p>
          <a:p>
            <a:pPr marL="0" indent="0" algn="just">
              <a:buNone/>
            </a:pPr>
            <a:r>
              <a:rPr lang="ru-RU" sz="1800" dirty="0"/>
              <a:t>Возможно создавать объекты и массивы, сохраняющие различные базовые типы без взаимных преобразований, с помощью ссылки на класс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800" dirty="0"/>
              <a:t>.</a:t>
            </a:r>
          </a:p>
          <a:p>
            <a:endParaRPr lang="en-US" dirty="0"/>
          </a:p>
          <a:p>
            <a:pPr marL="0" indent="0" algn="just">
              <a:buNone/>
            </a:pPr>
            <a:r>
              <a:rPr lang="ru-RU" sz="1800" dirty="0">
                <a:latin typeface="Tahoma" pitchFamily="34" charset="0"/>
              </a:rPr>
              <a:t>При </a:t>
            </a:r>
            <a:r>
              <a:rPr lang="ru-RU" sz="1800" dirty="0" err="1">
                <a:latin typeface="Tahoma" pitchFamily="34" charset="0"/>
              </a:rPr>
              <a:t>автоупаковке</a:t>
            </a:r>
            <a:r>
              <a:rPr lang="ru-RU" sz="1800" dirty="0">
                <a:latin typeface="Tahoma" pitchFamily="34" charset="0"/>
              </a:rPr>
              <a:t> значения базового типа возможны ситуации с появлением некорректных значений и непроверяемых ошибок.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930488" y="4149080"/>
            <a:ext cx="6331024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n1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n2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Number[] array = {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7L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i1 = (Integer) n1;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i2 = (Integer) n2;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runtime error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Integer[] i3 = (Integer[]) array;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runtime error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</a:t>
            </a:r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4294967295"/>
          </p:nvPr>
        </p:nvSpPr>
        <p:spPr>
          <a:xfrm>
            <a:off x="0" y="6267450"/>
            <a:ext cx="2438400" cy="365125"/>
          </a:xfrm>
        </p:spPr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11201400" y="6248400"/>
            <a:ext cx="990600" cy="365125"/>
          </a:xfrm>
        </p:spPr>
        <p:txBody>
          <a:bodyPr/>
          <a:lstStyle/>
          <a:p>
            <a:fld id="{36013D82-3B92-4BC6-A819-A7803D760D40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Арифметические операторы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800" b="1" dirty="0"/>
              <a:t>Арифметические операторы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94</a:t>
            </a:fld>
            <a:endParaRPr lang="en-US"/>
          </a:p>
        </p:txBody>
      </p:sp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2738414" y="1857364"/>
          <a:ext cx="6929486" cy="24384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24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1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+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Сложение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/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Деление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+=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Сложение (с присваиванием)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/=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Деление (с присваиванием)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  <a:sym typeface="Symbol"/>
                        </a:rPr>
                        <a:t>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Бинарное вычитание и унарное изменение знака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Деление по модулю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  <a:sym typeface="Symbol"/>
                        </a:rPr>
                        <a:t></a:t>
                      </a: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=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latin typeface="Arial" pitchFamily="34" charset="0"/>
                          <a:cs typeface="Arial" pitchFamily="34" charset="0"/>
                        </a:rPr>
                        <a:t>Вычитание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latin typeface="Arial" pitchFamily="34" charset="0"/>
                          <a:cs typeface="Arial" pitchFamily="34" charset="0"/>
                        </a:rPr>
                        <a:t>(с присваиванием)</a:t>
                      </a:r>
                      <a:endParaRPr lang="ru-RU" sz="160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%=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Деление по модулю (с присваиванием)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*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Умножение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++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Инкремент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*=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Умножение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(с присваиванием)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--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Декремент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Битовые операторы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800" b="1" dirty="0"/>
              <a:t>Битовые операторы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>
              <a:buNone/>
            </a:pPr>
            <a:r>
              <a:rPr lang="en-US" dirty="0"/>
              <a:t>&gt;&gt; - </a:t>
            </a:r>
            <a:r>
              <a:rPr lang="ru-RU" dirty="0"/>
              <a:t>арифметической сдвиг</a:t>
            </a:r>
          </a:p>
          <a:p>
            <a:pPr>
              <a:buNone/>
            </a:pPr>
            <a:r>
              <a:rPr lang="en-US" dirty="0"/>
              <a:t>&gt;&gt;&gt; - </a:t>
            </a:r>
            <a:r>
              <a:rPr lang="ru-RU" dirty="0"/>
              <a:t>логический сдвиг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95</a:t>
            </a:fld>
            <a:endParaRPr lang="en-US"/>
          </a:p>
        </p:txBody>
      </p:sp>
      <p:graphicFrame>
        <p:nvGraphicFramePr>
          <p:cNvPr id="6" name="Table 4"/>
          <p:cNvGraphicFramePr>
            <a:graphicFrameLocks noGrp="1"/>
          </p:cNvGraphicFramePr>
          <p:nvPr/>
        </p:nvGraphicFramePr>
        <p:xfrm>
          <a:off x="2666977" y="1928802"/>
          <a:ext cx="6929485" cy="24384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24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|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Или 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&gt;&gt;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Сдвиг вправо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|=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Или (с присваиванием)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&gt;&gt;=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latin typeface="Arial" pitchFamily="34" charset="0"/>
                          <a:cs typeface="Arial" pitchFamily="34" charset="0"/>
                        </a:rPr>
                        <a:t>Сдвиг вправо (с присваиванием)</a:t>
                      </a:r>
                      <a:endParaRPr lang="ru-RU" sz="160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&amp;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И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&gt;&gt;&gt;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Сдвиг вправо с появлением нулей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&amp;=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И (</a:t>
                      </a:r>
                      <a:r>
                        <a:rPr lang="en-US" sz="1600" dirty="0">
                          <a:latin typeface="Arial" pitchFamily="34" charset="0"/>
                          <a:cs typeface="Arial" pitchFamily="34" charset="0"/>
                        </a:rPr>
                        <a:t>c </a:t>
                      </a: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присваиванием)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&gt;&gt;&gt;=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Сдвиг вправо с появлением нулей и присваиванием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^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Исключающее или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&lt;&lt;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Сдвиг влево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^=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Исключающее или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1600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 присваиванием)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&lt;&lt;=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latin typeface="Arial" pitchFamily="34" charset="0"/>
                          <a:cs typeface="Arial" pitchFamily="34" charset="0"/>
                        </a:rPr>
                        <a:t>Сдвиг влево с присваиванием</a:t>
                      </a:r>
                      <a:endParaRPr lang="ru-RU" sz="160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~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>
                          <a:latin typeface="Arial" pitchFamily="34" charset="0"/>
                          <a:cs typeface="Arial" pitchFamily="34" charset="0"/>
                        </a:rPr>
                        <a:t>Унарное отрицание </a:t>
                      </a:r>
                      <a:endParaRPr lang="ru-RU" sz="160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Битовые операторы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8010374" y="3959907"/>
            <a:ext cx="1512168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32068" y="4422876"/>
            <a:ext cx="237626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4194303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18014398509481983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4194303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8"/>
          <p:cNvSpPr>
            <a:spLocks noGrp="1" noChangeArrowheads="1"/>
          </p:cNvSpPr>
          <p:nvPr>
            <p:ph idx="1"/>
          </p:nvPr>
        </p:nvSpPr>
        <p:spPr bwMode="auto">
          <a:xfrm>
            <a:off x="479376" y="1068513"/>
            <a:ext cx="5832648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//11111111111111111111111111111111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&gt;&gt;&gt;=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//00000000001111111111111111111111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= -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&gt;&gt;&gt;=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-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&gt;&gt;&gt;=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-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&gt;&gt;&gt;=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-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 &gt;&gt;&gt;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Операторы отношения и логические операторы</a:t>
            </a:r>
            <a:endParaRPr lang="en-US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sz="1800" b="1" dirty="0"/>
              <a:t>Операторы отношения</a:t>
            </a:r>
          </a:p>
          <a:p>
            <a:endParaRPr lang="en-US" dirty="0"/>
          </a:p>
          <a:p>
            <a:pPr marL="0" indent="0" algn="just">
              <a:buNone/>
            </a:pPr>
            <a:r>
              <a:rPr lang="ru-RU" sz="1800" dirty="0"/>
              <a:t>Применяются для сравнения символов, целых и вещественных чисел, а также для сравнения ссылок при работе с объектами.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ru-RU" sz="1800" b="1" dirty="0"/>
              <a:t>Логические операторы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&amp;&amp; </a:t>
            </a:r>
            <a:r>
              <a:rPr lang="ru-RU" sz="1800" dirty="0"/>
              <a:t>и </a:t>
            </a:r>
            <a:r>
              <a:rPr lang="en-US" sz="1800" dirty="0"/>
              <a:t>|| </a:t>
            </a:r>
            <a:r>
              <a:rPr lang="ru-RU" sz="1800" dirty="0"/>
              <a:t> - вычисление по сокращенной схеме</a:t>
            </a:r>
          </a:p>
          <a:p>
            <a:pPr marL="0" indent="0">
              <a:buNone/>
            </a:pPr>
            <a:r>
              <a:rPr lang="en-US" sz="1800" dirty="0"/>
              <a:t>&amp; </a:t>
            </a:r>
            <a:r>
              <a:rPr lang="ru-RU" sz="1800" dirty="0"/>
              <a:t>и </a:t>
            </a:r>
            <a:r>
              <a:rPr lang="en-US" sz="1800" dirty="0"/>
              <a:t>| </a:t>
            </a:r>
            <a:r>
              <a:rPr lang="ru-RU" sz="1800" dirty="0"/>
              <a:t>- вычисление по полной схеме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97</a:t>
            </a:fld>
            <a:endParaRPr lang="en-US"/>
          </a:p>
        </p:txBody>
      </p:sp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2809853" y="2714620"/>
          <a:ext cx="6643733" cy="7315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03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2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&lt; 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Меньше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&gt;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Больше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&lt;=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Меньше либо равно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Arial" pitchFamily="34" charset="0"/>
                          <a:cs typeface="Arial" pitchFamily="34" charset="0"/>
                        </a:rPr>
                        <a:t>&gt;=</a:t>
                      </a:r>
                      <a:endParaRPr lang="ru-RU" sz="1600" b="1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Больше либо равно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==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Равно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!=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Не равно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4"/>
          <p:cNvGraphicFramePr>
            <a:graphicFrameLocks noGrp="1"/>
          </p:cNvGraphicFramePr>
          <p:nvPr/>
        </p:nvGraphicFramePr>
        <p:xfrm>
          <a:off x="2952728" y="4286256"/>
          <a:ext cx="6572296" cy="63055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9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67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||,  </a:t>
                      </a:r>
                      <a:r>
                        <a:rPr lang="en-US" sz="1600" b="1" dirty="0">
                          <a:latin typeface="Arial" pitchFamily="34" charset="0"/>
                          <a:cs typeface="Arial" pitchFamily="34" charset="0"/>
                        </a:rPr>
                        <a:t>|,  I=</a:t>
                      </a:r>
                      <a:r>
                        <a:rPr lang="ru-RU" sz="1600" b="1" baseline="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Или 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&amp;&amp;</a:t>
                      </a:r>
                      <a:r>
                        <a:rPr lang="en-US" sz="1600" b="1" dirty="0">
                          <a:latin typeface="Arial" pitchFamily="34" charset="0"/>
                          <a:cs typeface="Arial" pitchFamily="34" charset="0"/>
                        </a:rPr>
                        <a:t>,  &amp;,  &amp;=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И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cs typeface="Arial" pitchFamily="34" charset="0"/>
                        </a:rPr>
                        <a:t>!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Унарное отрицание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US" sz="1600" b="1" dirty="0">
                          <a:latin typeface="Arial" pitchFamily="34" charset="0"/>
                          <a:cs typeface="Arial" pitchFamily="34" charset="0"/>
                        </a:rPr>
                        <a:t>^,  ^=</a:t>
                      </a:r>
                      <a:endParaRPr lang="ru-RU" sz="16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Arial" pitchFamily="34" charset="0"/>
                          <a:cs typeface="Arial" pitchFamily="34" charset="0"/>
                        </a:rPr>
                        <a:t> исключающее ИЛИ</a:t>
                      </a:r>
                      <a:endParaRPr lang="ru-RU" sz="16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Операторы отношения и логические операторы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2351583" y="5415426"/>
            <a:ext cx="7560841" cy="423850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Результат: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83832" y="5468277"/>
            <a:ext cx="1853952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 true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8"/>
          <p:cNvSpPr>
            <a:spLocks noGrp="1" noChangeArrowheads="1"/>
          </p:cNvSpPr>
          <p:nvPr>
            <p:ph idx="1"/>
          </p:nvPr>
        </p:nvSpPr>
        <p:spPr bwMode="auto">
          <a:xfrm>
            <a:off x="2959832" y="917876"/>
            <a:ext cx="5101952" cy="4278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main(String[]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bFalse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()&amp;&amp;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bTrue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bFalse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()&amp;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bTrue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bTrue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"true 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true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bFalse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altLang="en-US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"false 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2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Операторы. Дополнительные операторы</a:t>
            </a:r>
            <a:r>
              <a:rPr lang="en-US" dirty="0"/>
              <a:t> Java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800" dirty="0"/>
              <a:t>К операторам относится также оператор определения принадлежности типу </a:t>
            </a:r>
            <a:r>
              <a:rPr lang="en-US" sz="1800" b="1" dirty="0" err="1"/>
              <a:t>i</a:t>
            </a:r>
            <a:r>
              <a:rPr lang="ru-RU" sz="1800" b="1" dirty="0" err="1"/>
              <a:t>nstanceof</a:t>
            </a:r>
            <a:r>
              <a:rPr lang="ru-RU" sz="1800" b="1" dirty="0"/>
              <a:t>, </a:t>
            </a:r>
            <a:r>
              <a:rPr lang="ru-RU" sz="1800" dirty="0"/>
              <a:t>оператор </a:t>
            </a:r>
            <a:r>
              <a:rPr lang="ru-RU" sz="1800" b="1" dirty="0"/>
              <a:t>[ ] </a:t>
            </a:r>
            <a:r>
              <a:rPr lang="ru-RU" sz="1800" dirty="0"/>
              <a:t>и тернарный оператор </a:t>
            </a:r>
            <a:r>
              <a:rPr lang="ru-RU" sz="1800" b="1" dirty="0"/>
              <a:t>?:</a:t>
            </a:r>
            <a:r>
              <a:rPr lang="ru-RU" sz="1800" dirty="0"/>
              <a:t> (</a:t>
            </a:r>
            <a:r>
              <a:rPr lang="ru-RU" sz="1800" dirty="0" err="1"/>
              <a:t>if-then-else</a:t>
            </a:r>
            <a:r>
              <a:rPr lang="ru-RU" sz="1800" dirty="0"/>
              <a:t>).</a:t>
            </a:r>
          </a:p>
          <a:p>
            <a:pPr marL="0" indent="0" algn="just">
              <a:buNone/>
            </a:pPr>
            <a:r>
              <a:rPr lang="ru-RU" sz="1800" dirty="0"/>
              <a:t>	</a:t>
            </a: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Логические операции выполняются над значениями типа </a:t>
            </a:r>
            <a:r>
              <a:rPr lang="ru-RU" sz="1800" b="1" dirty="0" err="1"/>
              <a:t>boolean</a:t>
            </a:r>
            <a:r>
              <a:rPr lang="ru-RU" sz="1800" dirty="0"/>
              <a:t> (</a:t>
            </a:r>
            <a:r>
              <a:rPr lang="ru-RU" sz="1800" b="1" dirty="0" err="1"/>
              <a:t>true</a:t>
            </a:r>
            <a:r>
              <a:rPr lang="ru-RU" sz="1800" dirty="0"/>
              <a:t> или </a:t>
            </a:r>
            <a:r>
              <a:rPr lang="ru-RU" sz="1800" b="1" dirty="0" err="1"/>
              <a:t>false</a:t>
            </a:r>
            <a:r>
              <a:rPr lang="ru-RU" sz="1800" dirty="0"/>
              <a:t>). 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ru-RU" sz="1800" dirty="0"/>
              <a:t>Оператор </a:t>
            </a:r>
            <a:r>
              <a:rPr lang="ru-RU" sz="1800" b="1" dirty="0" err="1"/>
              <a:t>instanceof</a:t>
            </a:r>
            <a:r>
              <a:rPr lang="ru-RU" sz="1800" dirty="0"/>
              <a:t> возвращает значение </a:t>
            </a:r>
            <a:r>
              <a:rPr lang="en-US" sz="1800" b="1" dirty="0"/>
              <a:t>true</a:t>
            </a:r>
            <a:r>
              <a:rPr lang="ru-RU" sz="1800" dirty="0"/>
              <a:t>, если объект является экземпляром данного класса.</a:t>
            </a:r>
          </a:p>
          <a:p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2016 © EPAM Systems, RD Dep.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013D82-3B92-4BC6-A819-A7803D760D40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5C851"/>
        </a:solidFill>
        <a:ln>
          <a:noFill/>
        </a:ln>
        <a:ex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74168</TotalTime>
  <Words>10849</Words>
  <Application>Microsoft Office PowerPoint</Application>
  <PresentationFormat>Widescreen</PresentationFormat>
  <Paragraphs>2426</Paragraphs>
  <Slides>200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15" baseType="lpstr">
      <vt:lpstr>Arial</vt:lpstr>
      <vt:lpstr>Arial Black</vt:lpstr>
      <vt:lpstr>Bookman Old Style</vt:lpstr>
      <vt:lpstr>Calibri</vt:lpstr>
      <vt:lpstr>Comic Sans MS</vt:lpstr>
      <vt:lpstr>Consolas</vt:lpstr>
      <vt:lpstr>Courier New</vt:lpstr>
      <vt:lpstr>Meiryo UI</vt:lpstr>
      <vt:lpstr>Mistral</vt:lpstr>
      <vt:lpstr>Symbol</vt:lpstr>
      <vt:lpstr>Tahoma</vt:lpstr>
      <vt:lpstr>Times New Roman</vt:lpstr>
      <vt:lpstr>Verdana</vt:lpstr>
      <vt:lpstr>Wingdings</vt:lpstr>
      <vt:lpstr>template</vt:lpstr>
      <vt:lpstr>Java Fundamentals Introduction</vt:lpstr>
      <vt:lpstr>PowerPoint Presentation</vt:lpstr>
      <vt:lpstr>PowerPoint Presentation</vt:lpstr>
      <vt:lpstr>Введение в язык Java. Причины популярности</vt:lpstr>
      <vt:lpstr>Введение в язык Java. Причины популярности</vt:lpstr>
      <vt:lpstr>Содержание раздела</vt:lpstr>
      <vt:lpstr>Введение в язык Java. Базовые определения</vt:lpstr>
      <vt:lpstr>Введение в язык Java. Базовые определения</vt:lpstr>
      <vt:lpstr>PowerPoint Presentation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Введение в язык Java. Базовые определения</vt:lpstr>
      <vt:lpstr>Содержание раздела</vt:lpstr>
      <vt:lpstr>Введение в язык Java. Быстрый старт</vt:lpstr>
      <vt:lpstr>Введение в язык Java. Быстрый старт</vt:lpstr>
      <vt:lpstr>Введение в язык Java. Быстрый старт</vt:lpstr>
      <vt:lpstr>Введение в язык Java. Быстрый старт</vt:lpstr>
      <vt:lpstr>Введение в язык Java. Быстрый старт</vt:lpstr>
      <vt:lpstr>Введение в язык Java. Быстрый старт</vt:lpstr>
      <vt:lpstr>Введение в язык Java. Быстрый старт</vt:lpstr>
      <vt:lpstr>Введение в язык Java. Быстрый старт</vt:lpstr>
      <vt:lpstr>Введение в язык Java. Быстрый старт</vt:lpstr>
      <vt:lpstr>Введение в язык Java. Быстрый старт</vt:lpstr>
      <vt:lpstr>Введение в язык Java. Быстрый старт</vt:lpstr>
      <vt:lpstr>Введение в язык Java. Быстрый старт</vt:lpstr>
      <vt:lpstr>PowerPoint Presentation</vt:lpstr>
      <vt:lpstr>Введение в язык Java. Типы данных</vt:lpstr>
      <vt:lpstr>Введение в язык Java. Типы данных, переменные</vt:lpstr>
      <vt:lpstr>Введение в язык Java. Типы данных, переменные</vt:lpstr>
      <vt:lpstr>Введение в язык Java. Типы данных, переменные</vt:lpstr>
      <vt:lpstr>Типы данных, переменные. Примитивные типы</vt:lpstr>
      <vt:lpstr>Типы данных, переменные. Сравнение примитивных типов</vt:lpstr>
      <vt:lpstr>Типы данных, переменные. Особенности примитивных типов</vt:lpstr>
      <vt:lpstr>Типы данных, переменные. Значение по умолчанию</vt:lpstr>
      <vt:lpstr>Типы данных, переменные. Переменные</vt:lpstr>
      <vt:lpstr>Типы данных, переменные. Объявление переменных</vt:lpstr>
      <vt:lpstr>Типы данных, переменные. Объявление переменных</vt:lpstr>
      <vt:lpstr>Типы данных, переменные. Объявление переменных</vt:lpstr>
      <vt:lpstr>Типы данных, переменные. Особенности работы с переменными</vt:lpstr>
      <vt:lpstr>Типы данных, переменные. Ключевые и зарезервированные слова языка Java</vt:lpstr>
      <vt:lpstr>Типы данных, переменные. Ключевые и зарезервированные слова языка Java</vt:lpstr>
      <vt:lpstr>Типы данных, переменные. Литералы</vt:lpstr>
      <vt:lpstr>Типы данных, переменные. Целочисленные литералы</vt:lpstr>
      <vt:lpstr>Типы данных, переменные. Литералы с плавающей точкой и булевские литералы</vt:lpstr>
      <vt:lpstr>Типы данных, переменные. Символьные литералы</vt:lpstr>
      <vt:lpstr>Типы данных, переменные. Преобразование примитивных типов</vt:lpstr>
      <vt:lpstr>Типы данных, переменные. Преобразование примитивных типов</vt:lpstr>
      <vt:lpstr>Типы данных, переменные. Неявное (повышающее) преобразование</vt:lpstr>
      <vt:lpstr>Типы данных, переменные. Неявное (повышающее) преобразование</vt:lpstr>
      <vt:lpstr>Типы данных, переменные. Неявное (повышающее) преобразование</vt:lpstr>
      <vt:lpstr>Типы данных, переменные. Неявное (повышающее) преобразование</vt:lpstr>
      <vt:lpstr>Типы данных, переменные. Приведение типов в выражении</vt:lpstr>
      <vt:lpstr>Типы данных, переменные. Приведение типов в выражении</vt:lpstr>
      <vt:lpstr>Типы данных, переменные. Особенности приведения вещественных чисел</vt:lpstr>
      <vt:lpstr>Типы данных, переменные. Особенности приведения вещественных чисел</vt:lpstr>
      <vt:lpstr>Типы данных, переменные. Особенности приведения вещественных чисел</vt:lpstr>
      <vt:lpstr>Типы данных, переменные. Классы-оболочки</vt:lpstr>
      <vt:lpstr>Типы данных, переменные. Классы-оболочки</vt:lpstr>
      <vt:lpstr>Типы данных, переменные. Классы-оболочки</vt:lpstr>
      <vt:lpstr>Типы данных, переменные. Классы-оболочки</vt:lpstr>
      <vt:lpstr>Типы данных, переменные. Классы-оболочки</vt:lpstr>
      <vt:lpstr>Типы данных, переменные. Big-классы</vt:lpstr>
      <vt:lpstr>Типы данных, переменные. Автоупаковка/автораспаковка</vt:lpstr>
      <vt:lpstr>Типы данных, переменные. Автоупаковка/автораспаковка</vt:lpstr>
      <vt:lpstr>Типы данных, переменные. Автоупаковка/автораспаковка</vt:lpstr>
      <vt:lpstr>Типы данных, переменные. Автоупаковка/автораспаковка</vt:lpstr>
      <vt:lpstr>операторы</vt:lpstr>
      <vt:lpstr>Операторы. Арифметические операторы</vt:lpstr>
      <vt:lpstr>Операторы. Битовые операторы</vt:lpstr>
      <vt:lpstr>Операторы. Битовые операторы</vt:lpstr>
      <vt:lpstr>Операторы. Операторы отношения и логические операторы</vt:lpstr>
      <vt:lpstr>Операторы. Операторы отношения и логические операторы</vt:lpstr>
      <vt:lpstr>Операторы. Дополнительные операторы Java</vt:lpstr>
      <vt:lpstr>Операторы. Приоритет операций</vt:lpstr>
      <vt:lpstr>Операторы. Характеристики операторов</vt:lpstr>
      <vt:lpstr>Операторы. IEEE 754</vt:lpstr>
      <vt:lpstr>Операторы. IEEE 754</vt:lpstr>
      <vt:lpstr>Операторы. IEEE 754</vt:lpstr>
      <vt:lpstr>Операторы. IEEE 754</vt:lpstr>
      <vt:lpstr>Операторы. strictfp</vt:lpstr>
      <vt:lpstr>Операторы. IEEE 754. Math&amp;StrictMath</vt:lpstr>
      <vt:lpstr>Операторы. Статический импорт</vt:lpstr>
      <vt:lpstr>Операторы. Блоки кода</vt:lpstr>
      <vt:lpstr>Операторы. Операторы управления, if</vt:lpstr>
      <vt:lpstr>Операторы. Операторы управления, циклы</vt:lpstr>
      <vt:lpstr>Операторы. Операторы управления, операторы безусловного перехода</vt:lpstr>
      <vt:lpstr>Операторы. Использование циклов</vt:lpstr>
      <vt:lpstr>Операторы. Использование циклов</vt:lpstr>
      <vt:lpstr>Операторы. Операторы управления, switch</vt:lpstr>
      <vt:lpstr>Операторы. Операторы управления, switch</vt:lpstr>
      <vt:lpstr>Операторы. Операторы управления, switch</vt:lpstr>
      <vt:lpstr>Операторы. Instanceof</vt:lpstr>
      <vt:lpstr>Операторы. Instanceof</vt:lpstr>
      <vt:lpstr>Операторы. Instanceof</vt:lpstr>
      <vt:lpstr>Операторы. Перевод чисел в строки и обратно</vt:lpstr>
      <vt:lpstr>Операторы. Перевод чисел в строки и обратно</vt:lpstr>
      <vt:lpstr>Операторы. Строковое преобразование чисел</vt:lpstr>
      <vt:lpstr>Простейшие классы и объекты</vt:lpstr>
      <vt:lpstr>Простейшие классы и объекты. Определения</vt:lpstr>
      <vt:lpstr>Простейшие классы и объекты. Класс</vt:lpstr>
      <vt:lpstr>Простейшие классы и объекты. Спецификаторы класса</vt:lpstr>
      <vt:lpstr>Простейшие классы и объекты. Свойства и методы класса</vt:lpstr>
      <vt:lpstr>Простейшие классы и объекты. Свойства и методы класса</vt:lpstr>
      <vt:lpstr>Простейшие классы и объекты. Методы</vt:lpstr>
      <vt:lpstr>Простейшие классы и объекты. Поля</vt:lpstr>
      <vt:lpstr>Простейшие классы и объекты. Конструкторы</vt:lpstr>
      <vt:lpstr>Простейшие классы и объекты. Пример класса</vt:lpstr>
      <vt:lpstr>Простейшие классы и объекты. Передача параметров в методы</vt:lpstr>
      <vt:lpstr>Простейшие классы и объекты. Передача параметров в методы</vt:lpstr>
      <vt:lpstr>Простейшие классы и объекты. Передача параметров в методы</vt:lpstr>
      <vt:lpstr>Простейшие классы и объекты. Передача константных объектов в методы</vt:lpstr>
      <vt:lpstr>Простейшие классы и объекты. Передача константных объектов в методы</vt:lpstr>
      <vt:lpstr>Простейшие классы и объекты. Передача константных объектов в методы</vt:lpstr>
      <vt:lpstr>Простейшие классы и объекты. Основы работы со строками</vt:lpstr>
      <vt:lpstr>Простейшие классы и объекты. Основы работы со строками</vt:lpstr>
      <vt:lpstr>Простейшие классы и объекты. Основы работы со строками</vt:lpstr>
      <vt:lpstr>Простейшие классы и объекты. Основы работы со строками</vt:lpstr>
      <vt:lpstr>массивы</vt:lpstr>
      <vt:lpstr>Массивы. Определения</vt:lpstr>
      <vt:lpstr>Массивы. Определения</vt:lpstr>
      <vt:lpstr>Массивы. Определения</vt:lpstr>
      <vt:lpstr>Массивы. Одномерные массивы</vt:lpstr>
      <vt:lpstr>Массивы. Одномерные массивы</vt:lpstr>
      <vt:lpstr>Массивы. Работа с массивами</vt:lpstr>
      <vt:lpstr>Массивы. Массив массивов</vt:lpstr>
      <vt:lpstr>Массивы. Массив массивов</vt:lpstr>
      <vt:lpstr>Массивы. Массив массивов</vt:lpstr>
      <vt:lpstr>Массивы. Работа с массивами массивов</vt:lpstr>
      <vt:lpstr>Массивы. Приведение типов в массивах</vt:lpstr>
      <vt:lpstr>Массивы. Ошибки времени выполнения</vt:lpstr>
      <vt:lpstr>Массивы. Ошибки времени выполнения</vt:lpstr>
      <vt:lpstr>Code conventions</vt:lpstr>
      <vt:lpstr>Code conventions. Code conventions for Java Programming </vt:lpstr>
      <vt:lpstr>Code conventions. Best Practices </vt:lpstr>
      <vt:lpstr>Code conventions. Best Practices </vt:lpstr>
      <vt:lpstr>Code conventions. Best Practices </vt:lpstr>
      <vt:lpstr>Code conventions. Best Practices </vt:lpstr>
      <vt:lpstr>Code conventions. Best Practices </vt:lpstr>
      <vt:lpstr>Code conventions. Best Practices </vt:lpstr>
      <vt:lpstr>Code conventions. Best Practices </vt:lpstr>
      <vt:lpstr>Code conventions. Best Practices </vt:lpstr>
      <vt:lpstr>Code conventions. Best Practices </vt:lpstr>
      <vt:lpstr>Code conventions. Best Practices </vt:lpstr>
      <vt:lpstr>Code conventions. Соглашение об именовании</vt:lpstr>
      <vt:lpstr>Code conventions. Соглашение об именовании</vt:lpstr>
      <vt:lpstr>Документирование кода (javadoc)</vt:lpstr>
      <vt:lpstr>Документирование кода (javadoc). Основание для ведения документации</vt:lpstr>
      <vt:lpstr>Документирование кода (javadoc). Требования к документам</vt:lpstr>
      <vt:lpstr>Документирование кода (javadoc). Требования к документам</vt:lpstr>
      <vt:lpstr>Документирование кода (javadoc). Требования к документам</vt:lpstr>
      <vt:lpstr>Документирование кода (javadoc). Синтаксис javadoc-комментария</vt:lpstr>
      <vt:lpstr>Документирование кода (javadoc). Структура javadoc-комментария</vt:lpstr>
      <vt:lpstr>Документирование кода (javadoc). Структура javadoc-комментария</vt:lpstr>
      <vt:lpstr>Документирование кода (javadoc). Типы тегов</vt:lpstr>
      <vt:lpstr>Документирование кода (javadoc). Тег @param</vt:lpstr>
      <vt:lpstr>Документирование кода (javadoc). Тег @return</vt:lpstr>
      <vt:lpstr>Документирование кода (javadoc). Тег @throws</vt:lpstr>
      <vt:lpstr>Документирование кода (javadoc). Тэг @see</vt:lpstr>
      <vt:lpstr>Документирование кода (javadoc). Тэг @version</vt:lpstr>
      <vt:lpstr>Документирование кода (javadoc). Тег @since</vt:lpstr>
      <vt:lpstr>Документирование кода (javadoc). Тэг @deprecated</vt:lpstr>
      <vt:lpstr>Документирование кода (javadoc). Тэг @author</vt:lpstr>
      <vt:lpstr>Документирование кода (javadoc). Тэг {@link}</vt:lpstr>
      <vt:lpstr>Документирование кода (javadoc). Тэг {@docRoot}</vt:lpstr>
      <vt:lpstr>Документирование кода (javadoc). Тэг {@value}</vt:lpstr>
      <vt:lpstr>Документирование кода (javadoc). Тэг {@code}</vt:lpstr>
      <vt:lpstr>Документирование кода (javadoc). Описание пакета</vt:lpstr>
      <vt:lpstr>Документирование кода (javadoc). Применение тегов</vt:lpstr>
      <vt:lpstr>Документирование кода (javadoc). Наследование Javadoc</vt:lpstr>
      <vt:lpstr>Документирование кода (javadoc). Компиляция Javadoc</vt:lpstr>
      <vt:lpstr>Документирование кода (javadoc). Основные опции Javadoc</vt:lpstr>
      <vt:lpstr>Документирование кода (javadoc). Пример</vt:lpstr>
      <vt:lpstr>Документирование кода (javadoc). Пример</vt:lpstr>
      <vt:lpstr>Документирование кода (javadoc). Пример</vt:lpstr>
    </vt:vector>
  </TitlesOfParts>
  <Company>Genco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Java.SE.01 Java Fundamentals</dc:title>
  <dc:creator>Olga Smolyakova</dc:creator>
  <cp:lastModifiedBy>Nikolai Plokhoi</cp:lastModifiedBy>
  <cp:revision>837</cp:revision>
  <dcterms:created xsi:type="dcterms:W3CDTF">2011-09-05T23:44:36Z</dcterms:created>
  <dcterms:modified xsi:type="dcterms:W3CDTF">2018-04-05T08:23:19Z</dcterms:modified>
</cp:coreProperties>
</file>